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59" r:id="rId6"/>
    <p:sldId id="265" r:id="rId7"/>
    <p:sldId id="261" r:id="rId8"/>
    <p:sldId id="262" r:id="rId9"/>
    <p:sldId id="26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24332" autoAdjust="0"/>
    <p:restoredTop sz="94660"/>
  </p:normalViewPr>
  <p:slideViewPr>
    <p:cSldViewPr snapToGrid="0" snapToObjects="1">
      <p:cViewPr varScale="1">
        <p:scale>
          <a:sx n="50" d="100"/>
          <a:sy n="50" d="100"/>
        </p:scale>
        <p:origin x="-85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9CB5C2-23FD-3640-933D-8E329E036D06}" type="datetimeFigureOut">
              <a:rPr lang="en-US" smtClean="0"/>
              <a:pPr/>
              <a:t>1/29/19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FD2BB-0374-F946-AC56-7091D3FCA4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9CB5C2-23FD-3640-933D-8E329E036D06}" type="datetimeFigureOut">
              <a:rPr lang="en-US" smtClean="0"/>
              <a:pPr/>
              <a:t>1/29/19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FD2BB-0374-F946-AC56-7091D3FCA4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9CB5C2-23FD-3640-933D-8E329E036D06}" type="datetimeFigureOut">
              <a:rPr lang="en-US" smtClean="0"/>
              <a:pPr/>
              <a:t>1/29/19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FD2BB-0374-F946-AC56-7091D3FCA4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9CB5C2-23FD-3640-933D-8E329E036D06}" type="datetimeFigureOut">
              <a:rPr lang="en-US" smtClean="0"/>
              <a:pPr/>
              <a:t>1/29/19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FD2BB-0374-F946-AC56-7091D3FCA4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9CB5C2-23FD-3640-933D-8E329E036D06}" type="datetimeFigureOut">
              <a:rPr lang="en-US" smtClean="0"/>
              <a:pPr/>
              <a:t>1/29/19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FD2BB-0374-F946-AC56-7091D3FCA4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9CB5C2-23FD-3640-933D-8E329E036D06}" type="datetimeFigureOut">
              <a:rPr lang="en-US" smtClean="0"/>
              <a:pPr/>
              <a:t>1/29/19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FD2BB-0374-F946-AC56-7091D3FCA4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9CB5C2-23FD-3640-933D-8E329E036D06}" type="datetimeFigureOut">
              <a:rPr lang="en-US" smtClean="0"/>
              <a:pPr/>
              <a:t>1/29/19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FD2BB-0374-F946-AC56-7091D3FCA4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9CB5C2-23FD-3640-933D-8E329E036D06}" type="datetimeFigureOut">
              <a:rPr lang="en-US" smtClean="0"/>
              <a:pPr/>
              <a:t>1/29/19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9FD2BB-0374-F946-AC56-7091D3FCA4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9CB5C2-23FD-3640-933D-8E329E036D06}" type="datetimeFigureOut">
              <a:rPr lang="en-US" smtClean="0"/>
              <a:pPr/>
              <a:t>1/29/19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9FD2BB-0374-F946-AC56-7091D3FCA4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CB5C2-23FD-3640-933D-8E329E036D06}" type="datetimeFigureOut">
              <a:rPr lang="en-US" smtClean="0"/>
              <a:pPr/>
              <a:t>1/29/19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FD2BB-0374-F946-AC56-7091D3FCA4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CB5C2-23FD-3640-933D-8E329E036D06}" type="datetimeFigureOut">
              <a:rPr lang="en-US" smtClean="0"/>
              <a:pPr/>
              <a:t>1/29/19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FD2BB-0374-F946-AC56-7091D3FCA4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CB5C2-23FD-3640-933D-8E329E036D06}" type="datetimeFigureOut">
              <a:rPr lang="en-US" smtClean="0"/>
              <a:pPr/>
              <a:t>1/29/19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FD2BB-0374-F946-AC56-7091D3FCA4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t>Preventing Physical Activity (PA) Injuries</a:t>
            </a:r>
            <a:endParaRPr lang="en-US" sz="5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Things to Remember</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Update your Table of Contents.</a:t>
            </a:r>
          </a:p>
          <a:p>
            <a:pPr>
              <a:buNone/>
            </a:pPr>
            <a:r>
              <a:rPr lang="en-US" dirty="0" smtClean="0"/>
              <a:t>-Date: </a:t>
            </a:r>
            <a:r>
              <a:rPr lang="en-US" dirty="0"/>
              <a:t>1</a:t>
            </a:r>
            <a:r>
              <a:rPr lang="en-US" dirty="0" smtClean="0"/>
              <a:t>/</a:t>
            </a:r>
            <a:r>
              <a:rPr lang="en-US" dirty="0" smtClean="0"/>
              <a:t>30</a:t>
            </a:r>
            <a:r>
              <a:rPr lang="en-US" dirty="0" smtClean="0"/>
              <a:t>/19</a:t>
            </a:r>
            <a:endParaRPr lang="en-US" dirty="0" smtClean="0"/>
          </a:p>
          <a:p>
            <a:pPr>
              <a:buNone/>
            </a:pPr>
            <a:r>
              <a:rPr lang="en-US" dirty="0" smtClean="0"/>
              <a:t>-Title of Assignment: Preventing (PA) Injuries Notes</a:t>
            </a:r>
          </a:p>
          <a:p>
            <a:pPr>
              <a:buNone/>
            </a:pPr>
            <a:r>
              <a:rPr lang="en-US" dirty="0" smtClean="0"/>
              <a:t>-Standard:  1.15. S</a:t>
            </a:r>
          </a:p>
          <a:p>
            <a:pPr>
              <a:buNone/>
            </a:pPr>
            <a:r>
              <a:rPr lang="en-US" dirty="0" smtClean="0">
                <a:solidFill>
                  <a:srgbClr val="FF0000"/>
                </a:solidFill>
              </a:rPr>
              <a:t>-Page #: </a:t>
            </a:r>
          </a:p>
          <a:p>
            <a:pPr>
              <a:buNone/>
            </a:pPr>
            <a:r>
              <a:rPr lang="en-US" dirty="0" smtClean="0">
                <a:solidFill>
                  <a:srgbClr val="FF0000"/>
                </a:solidFill>
              </a:rPr>
              <a:t>Vocabulary Index (Include page #): Words to be included today are </a:t>
            </a:r>
            <a:r>
              <a:rPr lang="en-US" u="sng" dirty="0" smtClean="0">
                <a:solidFill>
                  <a:srgbClr val="FF0000"/>
                </a:solidFill>
              </a:rPr>
              <a:t>sports gear</a:t>
            </a:r>
            <a:r>
              <a:rPr lang="en-US" dirty="0" smtClean="0">
                <a:solidFill>
                  <a:srgbClr val="FF0000"/>
                </a:solidFill>
              </a:rPr>
              <a:t>, </a:t>
            </a:r>
            <a:r>
              <a:rPr lang="en-US" u="sng" dirty="0" smtClean="0">
                <a:solidFill>
                  <a:srgbClr val="FF0000"/>
                </a:solidFill>
              </a:rPr>
              <a:t>P.R.I.C.E</a:t>
            </a:r>
            <a:r>
              <a:rPr lang="en-US" dirty="0" smtClean="0">
                <a:solidFill>
                  <a:srgbClr val="FF0000"/>
                </a:solidFill>
              </a:rPr>
              <a:t>, </a:t>
            </a:r>
            <a:r>
              <a:rPr lang="en-US" u="sng" dirty="0" smtClean="0">
                <a:solidFill>
                  <a:srgbClr val="FF0000"/>
                </a:solidFill>
              </a:rPr>
              <a:t>dehydration,</a:t>
            </a:r>
            <a:r>
              <a:rPr lang="en-US" dirty="0" smtClean="0">
                <a:solidFill>
                  <a:srgbClr val="FF0000"/>
                </a:solidFill>
              </a:rPr>
              <a:t> </a:t>
            </a:r>
            <a:r>
              <a:rPr lang="en-US" u="sng" dirty="0" smtClean="0">
                <a:solidFill>
                  <a:srgbClr val="FF0000"/>
                </a:solidFill>
              </a:rPr>
              <a:t>heat exhaustion,</a:t>
            </a:r>
            <a:r>
              <a:rPr lang="en-US" dirty="0" smtClean="0">
                <a:solidFill>
                  <a:srgbClr val="FF0000"/>
                </a:solidFill>
              </a:rPr>
              <a:t> </a:t>
            </a:r>
            <a:r>
              <a:rPr lang="en-US" u="sng" dirty="0" smtClean="0">
                <a:solidFill>
                  <a:srgbClr val="FF0000"/>
                </a:solidFill>
              </a:rPr>
              <a:t>frostbite,</a:t>
            </a:r>
            <a:r>
              <a:rPr lang="en-US" dirty="0" smtClean="0">
                <a:solidFill>
                  <a:srgbClr val="FF0000"/>
                </a:solidFill>
              </a:rPr>
              <a:t> </a:t>
            </a:r>
            <a:r>
              <a:rPr lang="en-US" u="sng" dirty="0" smtClean="0">
                <a:solidFill>
                  <a:srgbClr val="FF0000"/>
                </a:solidFill>
              </a:rPr>
              <a:t>sprain,</a:t>
            </a:r>
            <a:r>
              <a:rPr lang="en-US" dirty="0" smtClean="0">
                <a:solidFill>
                  <a:srgbClr val="FF0000"/>
                </a:solidFill>
              </a:rPr>
              <a:t> </a:t>
            </a:r>
            <a:r>
              <a:rPr lang="en-US" u="sng" dirty="0" smtClean="0">
                <a:solidFill>
                  <a:srgbClr val="FF0000"/>
                </a:solidFill>
              </a:rPr>
              <a:t>tendonitis,</a:t>
            </a:r>
            <a:r>
              <a:rPr lang="en-US" dirty="0" smtClean="0">
                <a:solidFill>
                  <a:srgbClr val="FF0000"/>
                </a:solidFill>
              </a:rPr>
              <a:t> </a:t>
            </a:r>
            <a:r>
              <a:rPr lang="en-US" u="sng" dirty="0" smtClean="0">
                <a:solidFill>
                  <a:srgbClr val="FF0000"/>
                </a:solidFill>
              </a:rPr>
              <a:t>dislocation</a:t>
            </a:r>
            <a:r>
              <a:rPr lang="en-US" dirty="0" smtClean="0">
                <a:solidFill>
                  <a:srgbClr val="FF0000"/>
                </a:solidFill>
              </a:rPr>
              <a:t>, </a:t>
            </a:r>
            <a:r>
              <a:rPr lang="en-US" u="sng" dirty="0" smtClean="0">
                <a:solidFill>
                  <a:srgbClr val="FF0000"/>
                </a:solidFill>
              </a:rPr>
              <a:t>fracture</a:t>
            </a:r>
            <a:r>
              <a:rPr lang="en-US" dirty="0" smtClean="0">
                <a:solidFill>
                  <a:srgbClr val="FF0000"/>
                </a:solidFill>
              </a:rPr>
              <a:t>, and </a:t>
            </a:r>
            <a:r>
              <a:rPr lang="en-US" u="sng" dirty="0" smtClean="0">
                <a:solidFill>
                  <a:srgbClr val="FF0000"/>
                </a:solidFill>
              </a:rPr>
              <a:t>stress facture</a:t>
            </a:r>
            <a:r>
              <a:rPr lang="en-US" dirty="0" smtClean="0">
                <a:solidFill>
                  <a:srgbClr val="FF0000"/>
                </a:solidFill>
              </a:rPr>
              <a:t>. DO NOT copy what is in </a:t>
            </a:r>
            <a:r>
              <a:rPr lang="en-US" b="1" dirty="0" smtClean="0">
                <a:solidFill>
                  <a:srgbClr val="FF0000"/>
                </a:solidFill>
              </a:rPr>
              <a:t>RED</a:t>
            </a:r>
            <a:r>
              <a:rPr lang="en-US" dirty="0" smtClean="0">
                <a:solidFill>
                  <a:srgbClr val="FF0000"/>
                </a:solidFill>
              </a:rPr>
              <a:t> bold, only BLACK!!</a:t>
            </a:r>
          </a:p>
          <a:p>
            <a:pPr>
              <a:buNone/>
            </a:pPr>
            <a:r>
              <a:rPr lang="en-US" dirty="0" smtClean="0">
                <a:solidFill>
                  <a:srgbClr val="FF0000"/>
                </a:solidFill>
              </a:rPr>
              <a:t>Anything in </a:t>
            </a:r>
            <a:r>
              <a:rPr lang="en-US" dirty="0" smtClean="0">
                <a:solidFill>
                  <a:srgbClr val="008000"/>
                </a:solidFill>
              </a:rPr>
              <a:t>GREEN</a:t>
            </a:r>
            <a:r>
              <a:rPr lang="en-US" dirty="0" smtClean="0">
                <a:solidFill>
                  <a:srgbClr val="FF0000"/>
                </a:solidFill>
              </a:rPr>
              <a:t> is a question for you to answer only</a:t>
            </a:r>
            <a:r>
              <a:rPr lang="en-US" dirty="0" smtClean="0"/>
              <a:t>.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Preventing </a:t>
            </a:r>
            <a:r>
              <a:rPr lang="en-US" dirty="0" smtClean="0"/>
              <a:t>Injuries (CN)</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Sports Gear</a:t>
            </a:r>
          </a:p>
          <a:p>
            <a:endParaRPr lang="en-US" dirty="0"/>
          </a:p>
          <a:p>
            <a:r>
              <a:rPr lang="en-US" dirty="0" smtClean="0"/>
              <a:t>P.R.I.C.E</a:t>
            </a:r>
          </a:p>
          <a:p>
            <a:pPr marL="0" indent="0">
              <a:buNone/>
            </a:pPr>
            <a:endParaRPr lang="en-US" dirty="0"/>
          </a:p>
          <a:p>
            <a:r>
              <a:rPr lang="en-US" dirty="0" smtClean="0"/>
              <a:t>Dehydration</a:t>
            </a:r>
          </a:p>
          <a:p>
            <a:endParaRPr lang="en-US" dirty="0"/>
          </a:p>
          <a:p>
            <a:r>
              <a:rPr lang="en-US" dirty="0" smtClean="0"/>
              <a:t>Heat Exhaustion </a:t>
            </a:r>
          </a:p>
        </p:txBody>
      </p:sp>
      <p:sp>
        <p:nvSpPr>
          <p:cNvPr id="6" name="Content Placeholder 5"/>
          <p:cNvSpPr>
            <a:spLocks noGrp="1"/>
          </p:cNvSpPr>
          <p:nvPr>
            <p:ph sz="half" idx="2"/>
          </p:nvPr>
        </p:nvSpPr>
        <p:spPr/>
        <p:txBody>
          <a:bodyPr>
            <a:normAutofit lnSpcReduction="10000"/>
          </a:bodyPr>
          <a:lstStyle/>
          <a:p>
            <a:r>
              <a:rPr lang="en-US" dirty="0" smtClean="0"/>
              <a:t>Includes sports clothing and safety equipment.</a:t>
            </a:r>
          </a:p>
          <a:p>
            <a:r>
              <a:rPr lang="en-US" dirty="0" smtClean="0"/>
              <a:t>Stands for protect, rest, ice, compress, and elevate.</a:t>
            </a:r>
          </a:p>
          <a:p>
            <a:r>
              <a:rPr lang="en-US" dirty="0" smtClean="0"/>
              <a:t>Is a condition caused by too much water loss.</a:t>
            </a:r>
          </a:p>
          <a:p>
            <a:r>
              <a:rPr lang="en-US" dirty="0" smtClean="0"/>
              <a:t>An overheating of the body that can result from dehydration.</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Preventing Injuries (CN)</a:t>
            </a:r>
          </a:p>
        </p:txBody>
      </p:sp>
      <p:sp>
        <p:nvSpPr>
          <p:cNvPr id="6" name="Content Placeholder 5"/>
          <p:cNvSpPr>
            <a:spLocks noGrp="1"/>
          </p:cNvSpPr>
          <p:nvPr>
            <p:ph sz="half" idx="1"/>
          </p:nvPr>
        </p:nvSpPr>
        <p:spPr/>
        <p:txBody>
          <a:bodyPr>
            <a:normAutofit fontScale="92500" lnSpcReduction="10000"/>
          </a:bodyPr>
          <a:lstStyle/>
          <a:p>
            <a:r>
              <a:rPr lang="en-US" dirty="0" smtClean="0"/>
              <a:t>Frostbite</a:t>
            </a:r>
          </a:p>
          <a:p>
            <a:r>
              <a:rPr lang="en-US" dirty="0" smtClean="0"/>
              <a:t>Sprain</a:t>
            </a:r>
          </a:p>
          <a:p>
            <a:endParaRPr lang="en-US" dirty="0"/>
          </a:p>
          <a:p>
            <a:r>
              <a:rPr lang="en-US" dirty="0" smtClean="0"/>
              <a:t>Tendonitis</a:t>
            </a:r>
          </a:p>
          <a:p>
            <a:endParaRPr lang="en-US" dirty="0"/>
          </a:p>
          <a:p>
            <a:endParaRPr lang="en-US" dirty="0" smtClean="0"/>
          </a:p>
          <a:p>
            <a:endParaRPr lang="en-US" dirty="0"/>
          </a:p>
          <a:p>
            <a:r>
              <a:rPr lang="en-US" dirty="0" smtClean="0"/>
              <a:t>Dislocation</a:t>
            </a:r>
          </a:p>
          <a:p>
            <a:endParaRPr lang="en-US" dirty="0"/>
          </a:p>
        </p:txBody>
      </p:sp>
      <p:sp>
        <p:nvSpPr>
          <p:cNvPr id="7" name="Content Placeholder 6"/>
          <p:cNvSpPr>
            <a:spLocks noGrp="1"/>
          </p:cNvSpPr>
          <p:nvPr>
            <p:ph sz="half" idx="2"/>
          </p:nvPr>
        </p:nvSpPr>
        <p:spPr/>
        <p:txBody>
          <a:bodyPr>
            <a:normAutofit fontScale="92500" lnSpcReduction="10000"/>
          </a:bodyPr>
          <a:lstStyle/>
          <a:p>
            <a:r>
              <a:rPr lang="en-US" dirty="0" smtClean="0"/>
              <a:t>Freezing of the skin.</a:t>
            </a:r>
          </a:p>
          <a:p>
            <a:r>
              <a:rPr lang="en-US" dirty="0" smtClean="0"/>
              <a:t>An injury to the ligament connecting bones at a joint.</a:t>
            </a:r>
          </a:p>
          <a:p>
            <a:r>
              <a:rPr lang="en-US" dirty="0" smtClean="0"/>
              <a:t>Is painful inflammation and swelling of a tendon caused by overuse.</a:t>
            </a:r>
          </a:p>
          <a:p>
            <a:r>
              <a:rPr lang="en-US" dirty="0" smtClean="0"/>
              <a:t>Is a major injury that happens when a bone is forced from its normal position within a joint.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Preventing Injuries (CN)</a:t>
            </a:r>
          </a:p>
        </p:txBody>
      </p:sp>
      <p:sp>
        <p:nvSpPr>
          <p:cNvPr id="3" name="Content Placeholder 2"/>
          <p:cNvSpPr>
            <a:spLocks noGrp="1"/>
          </p:cNvSpPr>
          <p:nvPr>
            <p:ph sz="half" idx="1"/>
          </p:nvPr>
        </p:nvSpPr>
        <p:spPr/>
        <p:txBody>
          <a:bodyPr>
            <a:normAutofit/>
          </a:bodyPr>
          <a:lstStyle/>
          <a:p>
            <a:r>
              <a:rPr lang="en-US" dirty="0" smtClean="0"/>
              <a:t>Fracture</a:t>
            </a:r>
          </a:p>
          <a:p>
            <a:pPr marL="0" indent="0">
              <a:buNone/>
            </a:pPr>
            <a:endParaRPr lang="en-US" dirty="0" smtClean="0"/>
          </a:p>
          <a:p>
            <a:r>
              <a:rPr lang="en-US" dirty="0" smtClean="0"/>
              <a:t>Stress fracture</a:t>
            </a:r>
            <a:endParaRPr lang="en-US" dirty="0"/>
          </a:p>
        </p:txBody>
      </p:sp>
      <p:sp>
        <p:nvSpPr>
          <p:cNvPr id="5" name="Content Placeholder 4"/>
          <p:cNvSpPr>
            <a:spLocks noGrp="1"/>
          </p:cNvSpPr>
          <p:nvPr>
            <p:ph sz="half" idx="2"/>
          </p:nvPr>
        </p:nvSpPr>
        <p:spPr/>
        <p:txBody>
          <a:bodyPr/>
          <a:lstStyle/>
          <a:p>
            <a:r>
              <a:rPr lang="en-US" dirty="0" smtClean="0"/>
              <a:t>Is a break in a bone.</a:t>
            </a:r>
          </a:p>
          <a:p>
            <a:endParaRPr lang="en-US" dirty="0" smtClean="0"/>
          </a:p>
          <a:p>
            <a:r>
              <a:rPr lang="en-US" dirty="0" smtClean="0"/>
              <a:t>Is a small fracture caused by repeated strain on a bone.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Tips for Injury Prevention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Warm up, light stretches, cool down.</a:t>
            </a:r>
          </a:p>
          <a:p>
            <a:r>
              <a:rPr lang="en-US" dirty="0" smtClean="0"/>
              <a:t>Be sure you’re in good physical shape before you participate in sports. Take some time to build endurance, strength, and flexibility.</a:t>
            </a:r>
          </a:p>
          <a:p>
            <a:r>
              <a:rPr lang="en-US" dirty="0" smtClean="0"/>
              <a:t>Do not try activities that are beyond your ability. Start slow and develop your abilities at a safe pace. </a:t>
            </a:r>
          </a:p>
          <a:p>
            <a:r>
              <a:rPr lang="en-US" dirty="0" smtClean="0"/>
              <a:t>After an injury, don</a:t>
            </a:r>
            <a:r>
              <a:rPr lang="fr-FR" dirty="0" smtClean="0"/>
              <a:t>’</a:t>
            </a:r>
            <a:r>
              <a:rPr lang="en-US" dirty="0" smtClean="0"/>
              <a:t>t return to playing sports or working out until a medical provider says you are well.</a:t>
            </a:r>
          </a:p>
        </p:txBody>
      </p:sp>
      <p:sp>
        <p:nvSpPr>
          <p:cNvPr id="5" name="TextBox 4"/>
          <p:cNvSpPr txBox="1"/>
          <p:nvPr/>
        </p:nvSpPr>
        <p:spPr>
          <a:xfrm>
            <a:off x="724569" y="2580105"/>
            <a:ext cx="3433011" cy="738664"/>
          </a:xfrm>
          <a:prstGeom prst="rect">
            <a:avLst/>
          </a:prstGeom>
          <a:noFill/>
        </p:spPr>
        <p:txBody>
          <a:bodyPr wrap="square" rtlCol="0">
            <a:spAutoFit/>
          </a:bodyPr>
          <a:lstStyle/>
          <a:p>
            <a:endParaRPr lang="en-US" sz="2400" dirty="0" smtClean="0"/>
          </a:p>
          <a:p>
            <a:pPr>
              <a:buFont typeface="Arial"/>
              <a:buChar cha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Playing it Safe</a:t>
            </a:r>
            <a:endParaRPr lang="en-US" dirty="0"/>
          </a:p>
        </p:txBody>
      </p:sp>
      <p:sp>
        <p:nvSpPr>
          <p:cNvPr id="3" name="Content Placeholder 2"/>
          <p:cNvSpPr>
            <a:spLocks noGrp="1"/>
          </p:cNvSpPr>
          <p:nvPr>
            <p:ph sz="half" idx="1"/>
          </p:nvPr>
        </p:nvSpPr>
        <p:spPr>
          <a:xfrm>
            <a:off x="457199" y="1600200"/>
            <a:ext cx="8229601" cy="4525963"/>
          </a:xfrm>
        </p:spPr>
        <p:txBody>
          <a:bodyPr/>
          <a:lstStyle/>
          <a:p>
            <a:r>
              <a:rPr lang="en-US" dirty="0" smtClean="0">
                <a:solidFill>
                  <a:srgbClr val="FF0000"/>
                </a:solidFill>
              </a:rPr>
              <a:t>You have already learned 2 ways to make your work outs safe: warming up and cooling down.</a:t>
            </a:r>
          </a:p>
          <a:p>
            <a:r>
              <a:rPr lang="en-US" dirty="0" smtClean="0">
                <a:solidFill>
                  <a:srgbClr val="FF0000"/>
                </a:solidFill>
              </a:rPr>
              <a:t>In this lesson, you’ll learn techniques for making them even safer.</a:t>
            </a:r>
          </a:p>
          <a:p>
            <a:r>
              <a:rPr lang="en-US" dirty="0" smtClean="0"/>
              <a:t>A first step to injury-free exercise is proper sports gear.</a:t>
            </a:r>
          </a:p>
          <a:p>
            <a:r>
              <a:rPr lang="en-US" dirty="0" smtClean="0"/>
              <a:t>For example, for skating, skateboarding, and scooter riding you have to wear helmet, wrist pads, knee pads, and elbow pads.</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1263"/>
            <a:ext cx="8229600" cy="1143000"/>
          </a:xfrm>
        </p:spPr>
        <p:txBody>
          <a:bodyPr>
            <a:normAutofit/>
          </a:bodyPr>
          <a:lstStyle/>
          <a:p>
            <a:r>
              <a:rPr lang="en-US" dirty="0" smtClean="0"/>
              <a:t>P.R.I.C.E</a:t>
            </a:r>
            <a:endParaRPr lang="en-US" dirty="0"/>
          </a:p>
        </p:txBody>
      </p:sp>
      <p:sp>
        <p:nvSpPr>
          <p:cNvPr id="3" name="Content Placeholder 2"/>
          <p:cNvSpPr>
            <a:spLocks noGrp="1"/>
          </p:cNvSpPr>
          <p:nvPr>
            <p:ph sz="half" idx="1"/>
          </p:nvPr>
        </p:nvSpPr>
        <p:spPr>
          <a:xfrm>
            <a:off x="457200" y="2205789"/>
            <a:ext cx="8229600" cy="3756526"/>
          </a:xfrm>
        </p:spPr>
        <p:txBody>
          <a:bodyPr>
            <a:normAutofit fontScale="92500" lnSpcReduction="10000"/>
          </a:bodyPr>
          <a:lstStyle/>
          <a:p>
            <a:r>
              <a:rPr lang="en-US" b="1" dirty="0" smtClean="0"/>
              <a:t>Protect </a:t>
            </a:r>
            <a:r>
              <a:rPr lang="en-US" dirty="0" smtClean="0"/>
              <a:t>the injured part from further injury by keeping it still. Moving it may make the pain worse.</a:t>
            </a:r>
          </a:p>
          <a:p>
            <a:r>
              <a:rPr lang="en-US" b="1" dirty="0" smtClean="0"/>
              <a:t>Rest </a:t>
            </a:r>
            <a:r>
              <a:rPr lang="en-US" dirty="0" smtClean="0"/>
              <a:t>the injured part.</a:t>
            </a:r>
          </a:p>
          <a:p>
            <a:r>
              <a:rPr lang="en-US" b="1" dirty="0" smtClean="0"/>
              <a:t>Ice </a:t>
            </a:r>
            <a:r>
              <a:rPr lang="en-US" dirty="0" smtClean="0"/>
              <a:t>the part using an ice pack.</a:t>
            </a:r>
          </a:p>
          <a:p>
            <a:r>
              <a:rPr lang="en-US" b="1" dirty="0" smtClean="0"/>
              <a:t>Compress, </a:t>
            </a:r>
            <a:r>
              <a:rPr lang="en-US" dirty="0" smtClean="0"/>
              <a:t>or put pressure on, the part using an elastic bandage. This will keep the injury from swelling. Just be careful not to wrap the bandage too tightly. This could cut off the flow of blood.</a:t>
            </a:r>
          </a:p>
          <a:p>
            <a:r>
              <a:rPr lang="en-US" b="1" dirty="0" smtClean="0"/>
              <a:t>Elevate </a:t>
            </a:r>
            <a:r>
              <a:rPr lang="en-US" dirty="0" smtClean="0"/>
              <a:t>the injured part above the level of the heart.</a:t>
            </a:r>
            <a:endParaRPr lang="en-US" b="1" dirty="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Exit Slip</a:t>
            </a:r>
            <a:endParaRPr lang="en-US" dirty="0">
              <a:solidFill>
                <a:srgbClr val="008000"/>
              </a:solidFill>
            </a:endParaRPr>
          </a:p>
        </p:txBody>
      </p:sp>
      <p:sp>
        <p:nvSpPr>
          <p:cNvPr id="3" name="Content Placeholder 2"/>
          <p:cNvSpPr>
            <a:spLocks noGrp="1"/>
          </p:cNvSpPr>
          <p:nvPr>
            <p:ph idx="1"/>
          </p:nvPr>
        </p:nvSpPr>
        <p:spPr/>
        <p:txBody>
          <a:bodyPr/>
          <a:lstStyle/>
          <a:p>
            <a:r>
              <a:rPr lang="en-US" dirty="0" smtClean="0">
                <a:solidFill>
                  <a:srgbClr val="008000"/>
                </a:solidFill>
              </a:rPr>
              <a:t>Pretend you want to join a new sports team of a sport you never played before. Name/choose the sport. Explain what steps you need to take in order to prevent injuries. Use at least 2 techniques learned today and explain why they are important for your safety.</a:t>
            </a:r>
          </a:p>
          <a:p>
            <a:r>
              <a:rPr lang="en-US" dirty="0" smtClean="0">
                <a:solidFill>
                  <a:srgbClr val="008000"/>
                </a:solidFill>
              </a:rPr>
              <a:t>1-2 paragraphs</a:t>
            </a:r>
          </a:p>
          <a:p>
            <a:r>
              <a:rPr lang="en-US" dirty="0" smtClean="0">
                <a:solidFill>
                  <a:srgbClr val="008000"/>
                </a:solidFill>
              </a:rPr>
              <a:t>Use at least 3 of your </a:t>
            </a:r>
            <a:r>
              <a:rPr lang="en-US" smtClean="0">
                <a:solidFill>
                  <a:srgbClr val="008000"/>
                </a:solidFill>
              </a:rPr>
              <a:t>vocabulary words.</a:t>
            </a:r>
            <a:endParaRPr lang="en-US" dirty="0">
              <a:solidFill>
                <a:srgbClr val="008000"/>
              </a:solidFill>
            </a:endParaRPr>
          </a:p>
        </p:txBody>
      </p:sp>
    </p:spTree>
    <p:extLst>
      <p:ext uri="{BB962C8B-B14F-4D97-AF65-F5344CB8AC3E}">
        <p14:creationId xmlns:p14="http://schemas.microsoft.com/office/powerpoint/2010/main" val="3862294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771</TotalTime>
  <Words>553</Words>
  <Application>Microsoft Macintosh PowerPoint</Application>
  <PresentationFormat>On-screen Show (4:3)</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Preventing Physical Activity (PA) Injuries</vt:lpstr>
      <vt:lpstr>Things to Remember</vt:lpstr>
      <vt:lpstr>Preventing Injuries (CN)</vt:lpstr>
      <vt:lpstr>Preventing Injuries (CN)</vt:lpstr>
      <vt:lpstr>Preventing Injuries (CN)</vt:lpstr>
      <vt:lpstr>Tips for Injury Prevention</vt:lpstr>
      <vt:lpstr>Playing it Safe</vt:lpstr>
      <vt:lpstr>P.R.I.C.E</vt:lpstr>
      <vt:lpstr>Exit Slip</vt:lpstr>
    </vt:vector>
  </TitlesOfParts>
  <Company>Alliance College-Ready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Personal  Fitness Plan</dc:title>
  <dc:creator>Technology Teacher</dc:creator>
  <cp:lastModifiedBy>Blas Arreola</cp:lastModifiedBy>
  <cp:revision>35</cp:revision>
  <dcterms:created xsi:type="dcterms:W3CDTF">2014-03-24T14:28:12Z</dcterms:created>
  <dcterms:modified xsi:type="dcterms:W3CDTF">2019-01-30T03:14:30Z</dcterms:modified>
</cp:coreProperties>
</file>