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7" r:id="rId7"/>
    <p:sldId id="266" r:id="rId8"/>
    <p:sldId id="261" r:id="rId9"/>
    <p:sldId id="268" r:id="rId10"/>
    <p:sldId id="265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E2D31-A8F3-E042-BF2A-AF2343AE5B73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0BF50-EE33-F945-B505-8C7C837C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3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0BF50-EE33-F945-B505-8C7C837CA5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8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73CB1B-CB02-3A42-99C7-901D4CF497DF}" type="datetimeFigureOut">
              <a:rPr lang="en-US" smtClean="0"/>
              <a:t>10/30/18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BB1BE5-74F3-414E-B329-4C260ED2D3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nimhinfo@nih.go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youtube.com/watch?v=lejAhlsze2Q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webmd.com/sleep-disorders/default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215390"/>
          </a:xfrm>
        </p:spPr>
        <p:txBody>
          <a:bodyPr/>
          <a:lstStyle/>
          <a:p>
            <a:r>
              <a:rPr lang="en-US" dirty="0" smtClean="0"/>
              <a:t>Mental / Emotional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84475"/>
            <a:ext cx="8229600" cy="325278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 Counseling or Therapy: </a:t>
            </a:r>
            <a:r>
              <a:rPr lang="en-US" sz="2400" dirty="0" smtClean="0"/>
              <a:t>(contact doctors or local facility)</a:t>
            </a:r>
          </a:p>
          <a:p>
            <a:r>
              <a:rPr lang="en-US" sz="2400" b="1" dirty="0" smtClean="0"/>
              <a:t>National Suicide Prevention hotline: </a:t>
            </a:r>
            <a:r>
              <a:rPr lang="en-US" sz="2400" dirty="0" smtClean="0"/>
              <a:t>1</a:t>
            </a:r>
            <a:r>
              <a:rPr lang="en-US" sz="2400" dirty="0"/>
              <a:t>-800-273-</a:t>
            </a:r>
            <a:r>
              <a:rPr lang="en-US" sz="2400" dirty="0" smtClean="0"/>
              <a:t>8255</a:t>
            </a:r>
          </a:p>
          <a:p>
            <a:r>
              <a:rPr lang="en-US" sz="2400" b="1" dirty="0" smtClean="0"/>
              <a:t>National Institute of Mental Health: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-Phone: </a:t>
            </a:r>
            <a:r>
              <a:rPr lang="en-US" sz="2400" dirty="0" smtClean="0"/>
              <a:t>1</a:t>
            </a:r>
            <a:r>
              <a:rPr lang="en-US" sz="2400" dirty="0"/>
              <a:t>-866-615-</a:t>
            </a:r>
            <a:r>
              <a:rPr lang="en-US" sz="2400" dirty="0" smtClean="0"/>
              <a:t>6464</a:t>
            </a:r>
          </a:p>
          <a:p>
            <a:pPr marL="0" indent="0">
              <a:buNone/>
            </a:pPr>
            <a:r>
              <a:rPr lang="en-US" sz="2400" b="1" dirty="0" smtClean="0"/>
              <a:t>	-Email: </a:t>
            </a:r>
            <a:r>
              <a:rPr lang="en-US" sz="2400" dirty="0" smtClean="0">
                <a:hlinkClick r:id="rId2"/>
              </a:rPr>
              <a:t>nimhinfo</a:t>
            </a:r>
            <a:r>
              <a:rPr lang="en-US" sz="2400" dirty="0">
                <a:hlinkClick r:id="rId2"/>
              </a:rPr>
              <a:t>@</a:t>
            </a:r>
            <a:r>
              <a:rPr lang="en-US" sz="2400" dirty="0" smtClean="0">
                <a:hlinkClick r:id="rId2"/>
              </a:rPr>
              <a:t>nih.gov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26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54941"/>
            <a:ext cx="8229600" cy="348232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Using complete sentences, describe different 2-4 examples or ways a person with depression can improve their life.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Note: </a:t>
            </a:r>
            <a:r>
              <a:rPr lang="en-US" sz="2000" dirty="0" smtClean="0">
                <a:solidFill>
                  <a:srgbClr val="FF0000"/>
                </a:solidFill>
              </a:rPr>
              <a:t>6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grade=2 examples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7</a:t>
            </a:r>
            <a:r>
              <a:rPr lang="en-US" sz="2000" baseline="30000" dirty="0" smtClean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grade=3 examples </a:t>
            </a:r>
            <a:r>
              <a:rPr lang="en-US" sz="2000" dirty="0" smtClean="0">
                <a:solidFill>
                  <a:schemeClr val="accent5"/>
                </a:solidFill>
              </a:rPr>
              <a:t>8</a:t>
            </a:r>
            <a:r>
              <a:rPr lang="en-US" sz="2000" baseline="30000" dirty="0" smtClean="0">
                <a:solidFill>
                  <a:schemeClr val="accent5"/>
                </a:solidFill>
              </a:rPr>
              <a:t>th</a:t>
            </a:r>
            <a:r>
              <a:rPr lang="en-US" sz="2000" dirty="0" smtClean="0">
                <a:solidFill>
                  <a:schemeClr val="accent5"/>
                </a:solidFill>
              </a:rPr>
              <a:t> grade=4 examples</a:t>
            </a:r>
          </a:p>
          <a:p>
            <a:pPr marL="0" indent="0">
              <a:buNone/>
            </a:pPr>
            <a:r>
              <a:rPr lang="en-US" sz="2400" u="sng" dirty="0" smtClean="0">
                <a:solidFill>
                  <a:srgbClr val="000000"/>
                </a:solidFill>
              </a:rPr>
              <a:t>Sentence Starters: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-A person can improve their life by…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-It is </a:t>
            </a:r>
            <a:r>
              <a:rPr lang="en-US" sz="2400" dirty="0">
                <a:solidFill>
                  <a:srgbClr val="000000"/>
                </a:solidFill>
              </a:rPr>
              <a:t>also important to…</a:t>
            </a:r>
          </a:p>
          <a:p>
            <a:pPr marL="0" indent="0">
              <a:lnSpc>
                <a:spcPct val="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-Another way to improve is….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6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3" y="2784475"/>
            <a:ext cx="6356395" cy="325278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lejAhlsze2Q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7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450723"/>
            <a:ext cx="8229599" cy="398008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-</a:t>
            </a:r>
            <a:r>
              <a:rPr lang="en-US" dirty="0"/>
              <a:t>Date: </a:t>
            </a:r>
            <a:r>
              <a:rPr lang="en-US" dirty="0" smtClean="0"/>
              <a:t>10</a:t>
            </a:r>
            <a:r>
              <a:rPr lang="en-US" dirty="0" smtClean="0"/>
              <a:t>/</a:t>
            </a:r>
            <a:r>
              <a:rPr lang="en-US" dirty="0" smtClean="0"/>
              <a:t>31/</a:t>
            </a:r>
            <a:r>
              <a:rPr lang="en-US" dirty="0" smtClean="0"/>
              <a:t>2018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-Title </a:t>
            </a:r>
            <a:r>
              <a:rPr lang="en-US" dirty="0"/>
              <a:t>of Assignment: </a:t>
            </a:r>
            <a:r>
              <a:rPr lang="en-US" u="sng" dirty="0"/>
              <a:t>Mental/Emotional Health</a:t>
            </a: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-</a:t>
            </a:r>
            <a:r>
              <a:rPr lang="en-US" dirty="0"/>
              <a:t>Standards: </a:t>
            </a:r>
            <a:r>
              <a:rPr lang="en-US" dirty="0" smtClean="0"/>
              <a:t>1.11M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u="sng" dirty="0"/>
              <a:t>Objective</a:t>
            </a:r>
            <a:r>
              <a:rPr lang="en-US" dirty="0"/>
              <a:t>: I will be able to describe common mental/emotional health conditions and why seeking professional help is important by discussing and answering questions by the end of the period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-DO </a:t>
            </a:r>
            <a:r>
              <a:rPr lang="en-US" dirty="0">
                <a:solidFill>
                  <a:srgbClr val="FF0000"/>
                </a:solidFill>
              </a:rPr>
              <a:t>NOT copy what is in </a:t>
            </a:r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only BLACK!!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</a:rPr>
              <a:t>-Anything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>
                <a:solidFill>
                  <a:srgbClr val="FF0000"/>
                </a:solidFill>
              </a:rPr>
              <a:t> is a question for you to answer only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46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Triangle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89733"/>
            <a:ext cx="8229600" cy="1225259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Mental</a:t>
            </a:r>
            <a:r>
              <a:rPr lang="en-US" b="1" i="1" u="sng" dirty="0">
                <a:solidFill>
                  <a:srgbClr val="FF0000"/>
                </a:solidFill>
              </a:rPr>
              <a:t>/Emotional </a:t>
            </a:r>
            <a:r>
              <a:rPr lang="en-US" b="1" i="1" u="sng" dirty="0" smtClean="0">
                <a:solidFill>
                  <a:srgbClr val="FF0000"/>
                </a:solidFill>
              </a:rPr>
              <a:t>Health</a:t>
            </a:r>
            <a:r>
              <a:rPr lang="en-US" b="1" i="1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feelings </a:t>
            </a:r>
            <a:r>
              <a:rPr lang="en-US" dirty="0">
                <a:solidFill>
                  <a:srgbClr val="FF0000"/>
                </a:solidFill>
              </a:rPr>
              <a:t>and thoughts. how you feel about yourself, how you cope with problems, ethics, and </a:t>
            </a:r>
            <a:r>
              <a:rPr lang="en-US" dirty="0" smtClean="0">
                <a:solidFill>
                  <a:srgbClr val="FF0000"/>
                </a:solidFill>
              </a:rPr>
              <a:t>morals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0" y="2334621"/>
            <a:ext cx="4459807" cy="355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1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40664" y="2647497"/>
            <a:ext cx="3265705" cy="338976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Anxiety Disorder</a:t>
            </a:r>
          </a:p>
          <a:p>
            <a:pPr>
              <a:buFont typeface="Arial"/>
              <a:buChar char="•"/>
            </a:pPr>
            <a:endParaRPr lang="en-US" sz="2400" dirty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endParaRPr lang="en-US" sz="2400" dirty="0" smtClean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latin typeface="Calibri"/>
                <a:cs typeface="Calibri"/>
              </a:rPr>
              <a:t>Bipolar Disorder</a:t>
            </a:r>
          </a:p>
          <a:p>
            <a:endParaRPr lang="en-US" sz="28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06369" y="2647497"/>
            <a:ext cx="4542935" cy="338976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/>
                <a:cs typeface="Calibri"/>
              </a:rPr>
              <a:t>Extreme fears of real or imaginary situations that get in the way of normal activities</a:t>
            </a:r>
          </a:p>
          <a:p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dirty="0"/>
              <a:t>A</a:t>
            </a:r>
            <a:r>
              <a:rPr lang="en-US" sz="2400" dirty="0" smtClean="0"/>
              <a:t>lternating </a:t>
            </a:r>
            <a:r>
              <a:rPr lang="en-US" sz="2400" dirty="0"/>
              <a:t>periods </a:t>
            </a:r>
            <a:r>
              <a:rPr lang="en-US" sz="2400" dirty="0" smtClean="0"/>
              <a:t>where moods can change anywhere from excitement to </a:t>
            </a:r>
            <a:r>
              <a:rPr lang="en-US" sz="2400" dirty="0"/>
              <a:t>depression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587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</a:t>
            </a:r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2600" dirty="0">
                <a:latin typeface="Calibri"/>
                <a:cs typeface="Calibri"/>
              </a:rPr>
              <a:t>Eating </a:t>
            </a:r>
            <a:r>
              <a:rPr lang="en-US" sz="2600" dirty="0" smtClean="0">
                <a:latin typeface="Calibri"/>
                <a:cs typeface="Calibri"/>
              </a:rPr>
              <a:t>Disorders</a:t>
            </a:r>
          </a:p>
          <a:p>
            <a:pPr marL="0" indent="0">
              <a:buNone/>
            </a:pPr>
            <a:endParaRPr lang="en-US" sz="26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600" dirty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600" dirty="0">
                <a:latin typeface="Calibri"/>
                <a:cs typeface="Calibri"/>
              </a:rPr>
              <a:t>Depression disorder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5798" y="2766587"/>
            <a:ext cx="4306284" cy="3252788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latin typeface="Calibri"/>
                <a:cs typeface="Calibri"/>
              </a:rPr>
              <a:t>Extreme eating behaviors that can lead to serious illness or even death</a:t>
            </a:r>
          </a:p>
          <a:p>
            <a:endParaRPr lang="en-US" sz="2600" dirty="0">
              <a:latin typeface="Calibri"/>
              <a:cs typeface="Calibri"/>
            </a:endParaRPr>
          </a:p>
          <a:p>
            <a:r>
              <a:rPr lang="en-US" sz="2600" dirty="0"/>
              <a:t>C</a:t>
            </a:r>
            <a:r>
              <a:rPr lang="en-US" sz="2600" dirty="0" smtClean="0"/>
              <a:t>ontinued </a:t>
            </a:r>
            <a:r>
              <a:rPr lang="en-US" sz="2600" dirty="0"/>
              <a:t>depressed mood or loss of interest in activities, causing significant </a:t>
            </a:r>
            <a:r>
              <a:rPr lang="en-US" sz="2600" dirty="0" smtClean="0"/>
              <a:t>problems with  living daily </a:t>
            </a:r>
            <a:r>
              <a:rPr lang="en-US" sz="2600" dirty="0"/>
              <a:t>life</a:t>
            </a:r>
            <a:endParaRPr lang="en-US" sz="2600" dirty="0" smtClean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327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alibri"/>
                <a:cs typeface="Calibri"/>
              </a:rPr>
              <a:t>Bipolar &amp; Eating </a:t>
            </a:r>
            <a:r>
              <a:rPr lang="en-US" sz="4400" dirty="0" smtClean="0">
                <a:latin typeface="Calibri"/>
                <a:cs typeface="Calibri"/>
              </a:rPr>
              <a:t>Disorders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232211"/>
            <a:ext cx="3767328" cy="762000"/>
          </a:xfrm>
        </p:spPr>
        <p:txBody>
          <a:bodyPr/>
          <a:lstStyle/>
          <a:p>
            <a:r>
              <a:rPr lang="en-US" sz="2800" u="sng" dirty="0" smtClean="0"/>
              <a:t>Bipolar Symptoms</a:t>
            </a:r>
            <a:endParaRPr lang="en-US" sz="28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256" y="3160059"/>
            <a:ext cx="4185736" cy="28914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Mood swings</a:t>
            </a:r>
          </a:p>
          <a:p>
            <a:r>
              <a:rPr lang="en-US" sz="2400" dirty="0" smtClean="0"/>
              <a:t>High energy</a:t>
            </a:r>
          </a:p>
          <a:p>
            <a:r>
              <a:rPr lang="en-US" sz="2400" dirty="0" smtClean="0"/>
              <a:t>Reduced need for sleep</a:t>
            </a:r>
          </a:p>
          <a:p>
            <a:r>
              <a:rPr lang="en-US" sz="2400" dirty="0" smtClean="0"/>
              <a:t>Loss of touch with reality/truths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4055222" cy="762000"/>
          </a:xfrm>
        </p:spPr>
        <p:txBody>
          <a:bodyPr/>
          <a:lstStyle/>
          <a:p>
            <a:r>
              <a:rPr lang="en-US" sz="2800" u="sng" dirty="0" smtClean="0"/>
              <a:t>Eating Symptoms</a:t>
            </a:r>
            <a:endParaRPr lang="en-US" sz="28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4400" y="3160059"/>
            <a:ext cx="3767328" cy="28914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Starving yourself</a:t>
            </a:r>
          </a:p>
          <a:p>
            <a:r>
              <a:rPr lang="en-US" sz="2400" dirty="0" smtClean="0"/>
              <a:t>Purging after eating</a:t>
            </a:r>
          </a:p>
          <a:p>
            <a:r>
              <a:rPr lang="en-US" sz="2400" dirty="0" smtClean="0"/>
              <a:t>Eating too much in one sitting</a:t>
            </a:r>
          </a:p>
          <a:p>
            <a:r>
              <a:rPr lang="en-US" sz="2400" dirty="0" smtClean="0"/>
              <a:t>Lack of self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1182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Anxiety</a:t>
            </a:r>
            <a:r>
              <a:rPr lang="en-US" sz="4400" dirty="0" smtClean="0">
                <a:latin typeface="Calibri"/>
                <a:cs typeface="Calibri"/>
              </a:rPr>
              <a:t> </a:t>
            </a:r>
            <a:r>
              <a:rPr lang="en-US" sz="4400" dirty="0">
                <a:latin typeface="Calibri"/>
                <a:cs typeface="Calibri"/>
              </a:rPr>
              <a:t>disorder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983038"/>
            <a:ext cx="2915681" cy="762000"/>
          </a:xfrm>
        </p:spPr>
        <p:txBody>
          <a:bodyPr/>
          <a:lstStyle/>
          <a:p>
            <a:r>
              <a:rPr lang="en-US" sz="3200" u="sng" dirty="0" smtClean="0"/>
              <a:t>Symptoms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511" y="2729980"/>
            <a:ext cx="5179643" cy="365909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Panic, fear, and </a:t>
            </a:r>
            <a:r>
              <a:rPr lang="en-US" sz="2400" dirty="0" smtClean="0">
                <a:solidFill>
                  <a:srgbClr val="000000"/>
                </a:solidFill>
              </a:rPr>
              <a:t>uneasiness</a:t>
            </a:r>
            <a:endParaRPr lang="en-US" sz="2400" u="sng" dirty="0">
              <a:solidFill>
                <a:srgbClr val="000000"/>
              </a:solidFill>
              <a:hlinkClick r:id="rId2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Sleep Problems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Shortness </a:t>
            </a:r>
            <a:r>
              <a:rPr lang="en-US" sz="2400" dirty="0">
                <a:solidFill>
                  <a:srgbClr val="000000"/>
                </a:solidFill>
              </a:rPr>
              <a:t>of </a:t>
            </a:r>
            <a:r>
              <a:rPr lang="en-US" sz="2400" dirty="0" smtClean="0">
                <a:solidFill>
                  <a:srgbClr val="000000"/>
                </a:solidFill>
              </a:rPr>
              <a:t>breath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Cold, sweaty, numb or tingling hands </a:t>
            </a:r>
            <a:r>
              <a:rPr lang="en-US" sz="2400" dirty="0" smtClean="0"/>
              <a:t>or feet 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Heart </a:t>
            </a:r>
            <a:r>
              <a:rPr lang="en-US" sz="2400" dirty="0" smtClean="0">
                <a:solidFill>
                  <a:srgbClr val="000000"/>
                </a:solidFill>
              </a:rPr>
              <a:t>palpitations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Nausea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Dizziness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9472" y="2056019"/>
            <a:ext cx="3767328" cy="762000"/>
          </a:xfrm>
        </p:spPr>
        <p:txBody>
          <a:bodyPr/>
          <a:lstStyle/>
          <a:p>
            <a:r>
              <a:rPr lang="en-US" sz="3200" u="sng" dirty="0" smtClean="0"/>
              <a:t>Some Causes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8923" y="2822846"/>
            <a:ext cx="2986752" cy="322419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Life events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Changes in your brain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Stress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Hereditary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Anxiousness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/>
              <a:t>Being Nervous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4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Depression Disorder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4343" y="2042632"/>
            <a:ext cx="2491559" cy="762000"/>
          </a:xfrm>
        </p:spPr>
        <p:txBody>
          <a:bodyPr/>
          <a:lstStyle/>
          <a:p>
            <a:r>
              <a:rPr lang="en-US" sz="3200" u="sng" dirty="0" smtClean="0"/>
              <a:t>Symptoms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84343" y="2836647"/>
            <a:ext cx="4223649" cy="366589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Mood Swings/Sadness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Feeling of hopelessness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Excessive crying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Social Isolation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Loss of appetite 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Weight gain or weight loss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Loss of sleep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Feelings of suicide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1578" y="2074647"/>
            <a:ext cx="3767328" cy="762000"/>
          </a:xfrm>
        </p:spPr>
        <p:txBody>
          <a:bodyPr/>
          <a:lstStyle/>
          <a:p>
            <a:r>
              <a:rPr lang="en-US" sz="3200" u="sng" dirty="0"/>
              <a:t>Some </a:t>
            </a:r>
            <a:r>
              <a:rPr lang="en-US" sz="3200" u="sng" dirty="0" smtClean="0"/>
              <a:t>Causes</a:t>
            </a:r>
            <a:endParaRPr lang="en-US" sz="32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177692" y="2868662"/>
            <a:ext cx="3221214" cy="289149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Similar to anxiety: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Life events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Changes in your brain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Stress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Hereditary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Anxiousness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charset="2"/>
              <a:buChar char="Ø"/>
            </a:pPr>
            <a:r>
              <a:rPr lang="en-US" sz="2400" dirty="0">
                <a:solidFill>
                  <a:srgbClr val="FF0000"/>
                </a:solidFill>
              </a:rPr>
              <a:t>Being Nervous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7497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</a:t>
            </a:r>
            <a:br>
              <a:rPr lang="en-US" dirty="0" smtClean="0"/>
            </a:br>
            <a:r>
              <a:rPr lang="en-US" dirty="0" smtClean="0"/>
              <a:t>Awareness Advocates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05" y="2293529"/>
            <a:ext cx="2407439" cy="24074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848" y="4584078"/>
            <a:ext cx="3469665" cy="22220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1041" y="2336518"/>
            <a:ext cx="3564472" cy="222151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70498" y="2755329"/>
            <a:ext cx="24453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-Logic</a:t>
            </a:r>
          </a:p>
          <a:p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Metta</a:t>
            </a:r>
            <a:r>
              <a:rPr lang="en-US" sz="2800" dirty="0" smtClean="0"/>
              <a:t> World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Peace aka</a:t>
            </a:r>
          </a:p>
          <a:p>
            <a:r>
              <a:rPr lang="en-US" sz="2800" dirty="0" smtClean="0"/>
              <a:t> “Ron </a:t>
            </a:r>
            <a:r>
              <a:rPr lang="en-US" sz="2800" dirty="0" err="1" smtClean="0"/>
              <a:t>Artest</a:t>
            </a:r>
            <a:r>
              <a:rPr lang="en-US" sz="2800" dirty="0" smtClean="0"/>
              <a:t>”</a:t>
            </a:r>
          </a:p>
          <a:p>
            <a:endParaRPr lang="en-US" sz="2800" dirty="0" smtClean="0"/>
          </a:p>
          <a:p>
            <a:r>
              <a:rPr lang="en-US" sz="2800" dirty="0" smtClean="0"/>
              <a:t>-Demi </a:t>
            </a:r>
            <a:r>
              <a:rPr lang="en-US" sz="2800" dirty="0" err="1" smtClean="0"/>
              <a:t>Lovato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-</a:t>
            </a:r>
            <a:r>
              <a:rPr lang="en-US" sz="2800" dirty="0" err="1" smtClean="0"/>
              <a:t>Kanye</a:t>
            </a:r>
            <a:r>
              <a:rPr lang="en-US" sz="2800" dirty="0" smtClean="0"/>
              <a:t> West</a:t>
            </a:r>
            <a:endParaRPr lang="en-US" sz="28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553" y="4921607"/>
            <a:ext cx="2831945" cy="188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0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438</Words>
  <Application>Microsoft Macintosh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Mental / Emotional Health</vt:lpstr>
      <vt:lpstr>Review</vt:lpstr>
      <vt:lpstr>Health Triangle Review</vt:lpstr>
      <vt:lpstr>Vocabulary Words</vt:lpstr>
      <vt:lpstr>Vocabulary Words</vt:lpstr>
      <vt:lpstr>Bipolar &amp; Eating Disorders</vt:lpstr>
      <vt:lpstr>Anxiety disorder</vt:lpstr>
      <vt:lpstr>Depression Disorder</vt:lpstr>
      <vt:lpstr>Mental Health  Awareness Advocates</vt:lpstr>
      <vt:lpstr>Resources for Help</vt:lpstr>
      <vt:lpstr>Activity</vt:lpstr>
      <vt:lpstr>Video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/ Emotional Health</dc:title>
  <dc:creator>Jesse</dc:creator>
  <cp:lastModifiedBy>Blas Arreola</cp:lastModifiedBy>
  <cp:revision>26</cp:revision>
  <dcterms:created xsi:type="dcterms:W3CDTF">2017-08-31T04:29:26Z</dcterms:created>
  <dcterms:modified xsi:type="dcterms:W3CDTF">2018-10-31T06:32:28Z</dcterms:modified>
</cp:coreProperties>
</file>