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56" r:id="rId2"/>
    <p:sldId id="280" r:id="rId3"/>
    <p:sldId id="257" r:id="rId4"/>
    <p:sldId id="291" r:id="rId5"/>
    <p:sldId id="293" r:id="rId6"/>
    <p:sldId id="276" r:id="rId7"/>
    <p:sldId id="294" r:id="rId8"/>
    <p:sldId id="287" r:id="rId9"/>
    <p:sldId id="297" r:id="rId10"/>
    <p:sldId id="288" r:id="rId11"/>
    <p:sldId id="298"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6EDFB3-1655-6A49-B966-7DD86FB1CF15}" type="datetimeFigureOut">
              <a:rPr lang="en-US" smtClean="0"/>
              <a:pPr/>
              <a:t>10/2/18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96E0F-23DA-1040-9F69-38E1A4955636}" type="slidenum">
              <a:rPr lang="en-US" smtClean="0"/>
              <a:pPr/>
              <a:t>‹#›</a:t>
            </a:fld>
            <a:endParaRPr lang="en-US"/>
          </a:p>
        </p:txBody>
      </p:sp>
    </p:spTree>
    <p:extLst>
      <p:ext uri="{BB962C8B-B14F-4D97-AF65-F5344CB8AC3E}">
        <p14:creationId xmlns:p14="http://schemas.microsoft.com/office/powerpoint/2010/main" val="328662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32261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1603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5230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13630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CE5F5-A0A1-1E44-AD6A-98FE2A5D6B9D}"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304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CE5F5-A0A1-1E44-AD6A-98FE2A5D6B9D}"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41953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CE5F5-A0A1-1E44-AD6A-98FE2A5D6B9D}" type="datetimeFigureOut">
              <a:rPr lang="en-US" smtClean="0"/>
              <a:pPr/>
              <a:t>10/2/18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52170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CE5F5-A0A1-1E44-AD6A-98FE2A5D6B9D}" type="datetimeFigureOut">
              <a:rPr lang="en-US" smtClean="0"/>
              <a:pPr/>
              <a:t>10/2/18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71391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CE5F5-A0A1-1E44-AD6A-98FE2A5D6B9D}" type="datetimeFigureOut">
              <a:rPr lang="en-US" smtClean="0"/>
              <a:pPr/>
              <a:t>10/2/18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80347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69117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5772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E5F5-A0A1-1E44-AD6A-98FE2A5D6B9D}" type="datetimeFigureOut">
              <a:rPr lang="en-US" smtClean="0"/>
              <a:pPr/>
              <a:t>10/2/18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30110-3A96-5F4F-8B5D-B707BC7E5D25}" type="slidenum">
              <a:rPr lang="en-US" smtClean="0"/>
              <a:pPr/>
              <a:t>‹#›</a:t>
            </a:fld>
            <a:endParaRPr lang="en-US"/>
          </a:p>
        </p:txBody>
      </p:sp>
    </p:spTree>
    <p:extLst>
      <p:ext uri="{BB962C8B-B14F-4D97-AF65-F5344CB8AC3E}">
        <p14:creationId xmlns:p14="http://schemas.microsoft.com/office/powerpoint/2010/main" val="199287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Giving First Aid:</a:t>
            </a:r>
            <a:br>
              <a:rPr lang="en-US" dirty="0" smtClean="0"/>
            </a:br>
            <a:r>
              <a:rPr lang="en-US" dirty="0" smtClean="0"/>
              <a:t>CPR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48464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 of CPR</a:t>
            </a:r>
            <a:endParaRPr lang="en-US" dirty="0"/>
          </a:p>
        </p:txBody>
      </p:sp>
      <p:sp>
        <p:nvSpPr>
          <p:cNvPr id="3" name="Content Placeholder 2"/>
          <p:cNvSpPr>
            <a:spLocks noGrp="1"/>
          </p:cNvSpPr>
          <p:nvPr>
            <p:ph idx="1"/>
          </p:nvPr>
        </p:nvSpPr>
        <p:spPr/>
        <p:txBody>
          <a:bodyPr>
            <a:normAutofit/>
          </a:bodyPr>
          <a:lstStyle/>
          <a:p>
            <a:r>
              <a:rPr lang="en-US" dirty="0" smtClean="0"/>
              <a:t>#3 Chest Compressions:</a:t>
            </a:r>
          </a:p>
          <a:p>
            <a:pPr marL="514350" indent="-514350">
              <a:buNone/>
            </a:pPr>
            <a:r>
              <a:rPr lang="en-US" dirty="0" smtClean="0"/>
              <a:t>-Immediately after giving 2 rescue breaths, begin chest compressions. Give 2 rescue breaths after 30 chest compressions.</a:t>
            </a:r>
            <a:endParaRPr lang="en-US" dirty="0"/>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marL="514350" indent="-514350"/>
            <a:r>
              <a:rPr lang="en-US" i="1" dirty="0">
                <a:solidFill>
                  <a:srgbClr val="FF0000"/>
                </a:solidFill>
              </a:rPr>
              <a:t>Kneel-Interlock</a:t>
            </a:r>
            <a:r>
              <a:rPr lang="en-US" i="1" dirty="0" smtClean="0">
                <a:solidFill>
                  <a:srgbClr val="FF0000"/>
                </a:solidFill>
              </a:rPr>
              <a:t>-Compress</a:t>
            </a:r>
            <a:endParaRPr lang="en-US" i="1" dirty="0">
              <a:solidFill>
                <a:srgbClr val="FF0000"/>
              </a:solidFill>
            </a:endParaRPr>
          </a:p>
        </p:txBody>
      </p:sp>
      <p:pic>
        <p:nvPicPr>
          <p:cNvPr id="5" name="Picture 4"/>
          <p:cNvPicPr>
            <a:picLocks noChangeAspect="1"/>
          </p:cNvPicPr>
          <p:nvPr/>
        </p:nvPicPr>
        <p:blipFill>
          <a:blip r:embed="rId2"/>
          <a:stretch>
            <a:fillRect/>
          </a:stretch>
        </p:blipFill>
        <p:spPr>
          <a:xfrm>
            <a:off x="884355" y="1190834"/>
            <a:ext cx="7278919" cy="5459189"/>
          </a:xfrm>
          <a:prstGeom prst="rect">
            <a:avLst/>
          </a:prstGeom>
        </p:spPr>
      </p:pic>
    </p:spTree>
    <p:extLst>
      <p:ext uri="{BB962C8B-B14F-4D97-AF65-F5344CB8AC3E}">
        <p14:creationId xmlns:p14="http://schemas.microsoft.com/office/powerpoint/2010/main" val="1848930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First Aid </a:t>
            </a:r>
            <a:endParaRPr lang="en-US" dirty="0">
              <a:solidFill>
                <a:srgbClr val="FF0000"/>
              </a:solidFill>
            </a:endParaRPr>
          </a:p>
        </p:txBody>
      </p:sp>
      <p:sp>
        <p:nvSpPr>
          <p:cNvPr id="7" name="Content Placeholder 6"/>
          <p:cNvSpPr>
            <a:spLocks noGrp="1"/>
          </p:cNvSpPr>
          <p:nvPr>
            <p:ph idx="1"/>
          </p:nvPr>
        </p:nvSpPr>
        <p:spPr/>
        <p:txBody>
          <a:bodyPr/>
          <a:lstStyle/>
          <a:p>
            <a:pPr marL="0" indent="0" algn="ctr">
              <a:buNone/>
            </a:pPr>
            <a:r>
              <a:rPr lang="en-US" dirty="0" smtClean="0">
                <a:solidFill>
                  <a:srgbClr val="FF0000"/>
                </a:solidFill>
              </a:rPr>
              <a:t>Adult CPR Video</a:t>
            </a:r>
          </a:p>
          <a:p>
            <a:pPr marL="0" indent="0" algn="ctr">
              <a:buNone/>
            </a:pPr>
            <a:endParaRPr lang="en-US" dirty="0" smtClean="0">
              <a:solidFill>
                <a:srgbClr val="FF0000"/>
              </a:solidFill>
            </a:endParaRPr>
          </a:p>
          <a:p>
            <a:pPr marL="0" indent="0" algn="ctr">
              <a:buNone/>
            </a:pPr>
            <a:r>
              <a:rPr lang="en-US" dirty="0" smtClean="0">
                <a:solidFill>
                  <a:srgbClr val="FF0000"/>
                </a:solidFill>
              </a:rPr>
              <a:t>Checking for Understanding</a:t>
            </a:r>
          </a:p>
          <a:p>
            <a:r>
              <a:rPr lang="en-US" dirty="0">
                <a:solidFill>
                  <a:srgbClr val="008000"/>
                </a:solidFill>
              </a:rPr>
              <a:t>Why is it important to know first aid and CPR?</a:t>
            </a:r>
          </a:p>
          <a:p>
            <a:pPr marL="0" indent="0">
              <a:buNone/>
            </a:pPr>
            <a:r>
              <a:rPr lang="en-US" dirty="0">
                <a:solidFill>
                  <a:srgbClr val="008000"/>
                </a:solidFill>
              </a:rPr>
              <a:t>Write a sentence and give an example.</a:t>
            </a:r>
          </a:p>
          <a:p>
            <a:pPr marL="0" indent="0">
              <a:buNone/>
            </a:pPr>
            <a:endParaRPr lang="en-US" dirty="0">
              <a:solidFill>
                <a:srgbClr val="FF0000"/>
              </a:solidFill>
            </a:endParaRPr>
          </a:p>
          <a:p>
            <a:pPr marL="0" indent="0">
              <a:buNone/>
            </a:pPr>
            <a:endParaRPr lang="en-US" dirty="0">
              <a:solidFill>
                <a:srgbClr val="008000"/>
              </a:solidFill>
            </a:endParaRPr>
          </a:p>
          <a:p>
            <a:pPr marL="0" indent="0">
              <a:buNone/>
            </a:pPr>
            <a:endParaRPr lang="en-US" dirty="0" smtClean="0">
              <a:solidFill>
                <a:srgbClr val="008000"/>
              </a:solidFill>
            </a:endParaRPr>
          </a:p>
        </p:txBody>
      </p:sp>
    </p:spTree>
    <p:extLst>
      <p:ext uri="{BB962C8B-B14F-4D97-AF65-F5344CB8AC3E}">
        <p14:creationId xmlns:p14="http://schemas.microsoft.com/office/powerpoint/2010/main" val="28456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Update your Table of Contents.</a:t>
            </a:r>
          </a:p>
          <a:p>
            <a:pPr>
              <a:buNone/>
            </a:pPr>
            <a:r>
              <a:rPr lang="en-US" dirty="0" smtClean="0"/>
              <a:t>-Date: 10</a:t>
            </a:r>
            <a:r>
              <a:rPr lang="en-US" dirty="0" smtClean="0"/>
              <a:t>/</a:t>
            </a:r>
            <a:r>
              <a:rPr lang="en-US" dirty="0"/>
              <a:t>3</a:t>
            </a:r>
            <a:r>
              <a:rPr lang="en-US" dirty="0" smtClean="0"/>
              <a:t>/18</a:t>
            </a:r>
            <a:endParaRPr lang="en-US" dirty="0" smtClean="0"/>
          </a:p>
          <a:p>
            <a:pPr>
              <a:buNone/>
            </a:pPr>
            <a:r>
              <a:rPr lang="en-US" dirty="0" smtClean="0"/>
              <a:t>-Title of Assignment: First Aid-CPR Notes</a:t>
            </a:r>
          </a:p>
          <a:p>
            <a:pPr>
              <a:buNone/>
            </a:pPr>
            <a:r>
              <a:rPr lang="en-US" dirty="0" smtClean="0"/>
              <a:t>-Standard: 7.1.S</a:t>
            </a:r>
          </a:p>
          <a:p>
            <a:pPr>
              <a:buNone/>
            </a:pPr>
            <a:r>
              <a:rPr lang="en-US" dirty="0" smtClean="0"/>
              <a:t>-Page #: </a:t>
            </a:r>
          </a:p>
          <a:p>
            <a:pPr>
              <a:buNone/>
            </a:pPr>
            <a:r>
              <a:rPr lang="en-US" dirty="0" smtClean="0"/>
              <a:t>Vocabulary Index (Include page #): Words to be included today: </a:t>
            </a:r>
            <a:r>
              <a:rPr lang="en-US" u="sng" dirty="0" smtClean="0"/>
              <a:t>first aid</a:t>
            </a:r>
            <a:r>
              <a:rPr lang="en-US" dirty="0" smtClean="0"/>
              <a:t>, </a:t>
            </a:r>
            <a:r>
              <a:rPr lang="en-US" u="sng" dirty="0" smtClean="0"/>
              <a:t>cardiopulmonary resuscitation (CPR)</a:t>
            </a:r>
            <a:r>
              <a:rPr lang="en-US" dirty="0" smtClean="0"/>
              <a:t>, </a:t>
            </a:r>
            <a:r>
              <a:rPr lang="en-US" u="sng" dirty="0" smtClean="0"/>
              <a:t>rescue breathing</a:t>
            </a:r>
            <a:r>
              <a:rPr lang="en-US" dirty="0"/>
              <a:t>, and </a:t>
            </a:r>
            <a:r>
              <a:rPr lang="en-US" u="sng" dirty="0"/>
              <a:t>Automated External Defibrillators (AED’s</a:t>
            </a:r>
            <a:r>
              <a:rPr lang="en-US" u="sng" dirty="0" smtClean="0"/>
              <a:t>)</a:t>
            </a:r>
            <a:r>
              <a:rPr lang="en-US" dirty="0" smtClean="0"/>
              <a:t>.</a:t>
            </a:r>
            <a:endParaRPr lang="en-US" u="sng" dirty="0"/>
          </a:p>
          <a:p>
            <a:pPr>
              <a:buNone/>
            </a:pPr>
            <a:r>
              <a:rPr lang="en-US" dirty="0" smtClean="0"/>
              <a:t> DO NOT copy what is in </a:t>
            </a:r>
            <a:r>
              <a:rPr lang="en-US" dirty="0" smtClean="0">
                <a:solidFill>
                  <a:srgbClr val="FF0000"/>
                </a:solidFill>
              </a:rPr>
              <a:t>RED</a:t>
            </a:r>
            <a:r>
              <a:rPr lang="en-US" dirty="0" smtClean="0"/>
              <a:t> bold, only BLACK!!</a:t>
            </a:r>
          </a:p>
          <a:p>
            <a:pPr>
              <a:buNone/>
            </a:pPr>
            <a:r>
              <a:rPr lang="en-US" dirty="0" smtClean="0"/>
              <a:t>Anything in </a:t>
            </a:r>
            <a:r>
              <a:rPr lang="en-US" dirty="0" smtClean="0">
                <a:solidFill>
                  <a:srgbClr val="008000"/>
                </a:solidFill>
              </a:rPr>
              <a:t>GREEN</a:t>
            </a:r>
            <a:r>
              <a:rPr lang="en-US" dirty="0" smtClean="0"/>
              <a:t> is a question for you to answer only.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Aid-CPR (CN)</a:t>
            </a:r>
            <a:endParaRPr lang="en-US" dirty="0"/>
          </a:p>
        </p:txBody>
      </p:sp>
      <p:sp>
        <p:nvSpPr>
          <p:cNvPr id="5" name="Content Placeholder 4"/>
          <p:cNvSpPr>
            <a:spLocks noGrp="1"/>
          </p:cNvSpPr>
          <p:nvPr>
            <p:ph sz="half" idx="1"/>
          </p:nvPr>
        </p:nvSpPr>
        <p:spPr/>
        <p:txBody>
          <a:bodyPr>
            <a:normAutofit fontScale="92500" lnSpcReduction="10000"/>
          </a:bodyPr>
          <a:lstStyle/>
          <a:p>
            <a:pPr>
              <a:buNone/>
            </a:pPr>
            <a:endParaRPr lang="en-US" dirty="0" smtClean="0"/>
          </a:p>
          <a:p>
            <a:r>
              <a:rPr lang="en-US" dirty="0" smtClean="0"/>
              <a:t>First Aid</a:t>
            </a:r>
          </a:p>
          <a:p>
            <a:endParaRPr lang="en-US" dirty="0" smtClean="0"/>
          </a:p>
          <a:p>
            <a:endParaRPr lang="en-US" dirty="0"/>
          </a:p>
          <a:p>
            <a:pPr marL="0" indent="0">
              <a:buNone/>
            </a:pPr>
            <a:endParaRPr lang="en-US" dirty="0" smtClean="0"/>
          </a:p>
          <a:p>
            <a:pPr marL="0" indent="0">
              <a:buNone/>
            </a:pPr>
            <a:endParaRPr lang="en-US" dirty="0" smtClean="0"/>
          </a:p>
          <a:p>
            <a:r>
              <a:rPr lang="en-US" dirty="0" smtClean="0"/>
              <a:t>cardiopulmonary resuscitation (CPR)</a:t>
            </a:r>
          </a:p>
          <a:p>
            <a:endParaRPr lang="en-US" dirty="0" smtClean="0"/>
          </a:p>
          <a:p>
            <a:pPr marL="0" indent="0">
              <a:buNone/>
            </a:pPr>
            <a:r>
              <a:rPr lang="en-US" dirty="0" smtClean="0"/>
              <a:t> </a:t>
            </a:r>
          </a:p>
          <a:p>
            <a:pPr marL="0" indent="0">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6" name="Content Placeholder 5"/>
          <p:cNvSpPr>
            <a:spLocks noGrp="1"/>
          </p:cNvSpPr>
          <p:nvPr>
            <p:ph sz="half" idx="2"/>
          </p:nvPr>
        </p:nvSpPr>
        <p:spPr>
          <a:xfrm>
            <a:off x="4648200" y="1417638"/>
            <a:ext cx="4038600" cy="5300403"/>
          </a:xfrm>
        </p:spPr>
        <p:txBody>
          <a:bodyPr>
            <a:normAutofit fontScale="92500" lnSpcReduction="10000"/>
          </a:bodyPr>
          <a:lstStyle/>
          <a:p>
            <a:pPr>
              <a:buNone/>
            </a:pPr>
            <a:endParaRPr lang="en-US" dirty="0" smtClean="0">
              <a:solidFill>
                <a:srgbClr val="FF0000"/>
              </a:solidFill>
            </a:endParaRPr>
          </a:p>
          <a:p>
            <a:r>
              <a:rPr lang="en-US" dirty="0" smtClean="0"/>
              <a:t>Immediate care given to someone who becomes injured or ill until regular medical care can be provided.</a:t>
            </a:r>
          </a:p>
          <a:p>
            <a:pPr marL="0" indent="0">
              <a:buNone/>
            </a:pPr>
            <a:endParaRPr lang="en-US" dirty="0" smtClean="0"/>
          </a:p>
          <a:p>
            <a:r>
              <a:rPr lang="en-US" dirty="0" smtClean="0"/>
              <a:t>First-aid procedure to restore breathing and circulation.</a:t>
            </a:r>
            <a:endParaRPr lang="en-US" b="1" dirty="0" smtClean="0"/>
          </a:p>
          <a:p>
            <a:endParaRPr lang="en-US" dirty="0" smtClean="0"/>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lnSpcReduction="10000"/>
          </a:bodyPr>
          <a:lstStyle/>
          <a:p>
            <a:r>
              <a:rPr lang="en-US" dirty="0"/>
              <a:t>rescue </a:t>
            </a:r>
            <a:r>
              <a:rPr lang="en-US" dirty="0" smtClean="0"/>
              <a:t>breathing</a:t>
            </a:r>
          </a:p>
          <a:p>
            <a:endParaRPr lang="en-US" dirty="0"/>
          </a:p>
          <a:p>
            <a:endParaRPr lang="en-US" dirty="0" smtClean="0"/>
          </a:p>
          <a:p>
            <a:endParaRPr lang="en-US" dirty="0"/>
          </a:p>
          <a:p>
            <a:r>
              <a:rPr lang="en-US" dirty="0" smtClean="0"/>
              <a:t>Automated External Defibrillators (AED’s)</a:t>
            </a:r>
          </a:p>
          <a:p>
            <a:endParaRPr lang="en-US" dirty="0"/>
          </a:p>
          <a:p>
            <a:endParaRPr lang="en-US" dirty="0" smtClean="0"/>
          </a:p>
          <a:p>
            <a:endParaRPr lang="en-US" dirty="0"/>
          </a:p>
          <a:p>
            <a:pPr marL="0" indent="0">
              <a:buNone/>
            </a:pPr>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dirty="0"/>
              <a:t>First-aid procedure where someone forces air into the lungs of a person who cannot breathe on his her own.</a:t>
            </a:r>
          </a:p>
          <a:p>
            <a:r>
              <a:rPr lang="en-US" dirty="0" smtClean="0"/>
              <a:t>This electronic device sends a quick jolt of electricity to the heart through the chest to make the heart start beating again.</a:t>
            </a:r>
            <a:endParaRPr lang="en-US" dirty="0"/>
          </a:p>
        </p:txBody>
      </p:sp>
    </p:spTree>
    <p:extLst>
      <p:ext uri="{BB962C8B-B14F-4D97-AF65-F5344CB8AC3E}">
        <p14:creationId xmlns:p14="http://schemas.microsoft.com/office/powerpoint/2010/main" val="18715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Proper training is needed to give first aid. In an emergency, the American Red Cross suggests the following strategy: Check-Call-Care</a:t>
            </a:r>
          </a:p>
          <a:p>
            <a:r>
              <a:rPr lang="en-US" b="1" dirty="0" smtClean="0"/>
              <a:t>Check the scene and the victim</a:t>
            </a:r>
            <a:r>
              <a:rPr lang="en-US" dirty="0" smtClean="0"/>
              <a:t>. Make sure the area is safe for you and the victim. Move the victim only if he or she is in danger.</a:t>
            </a:r>
          </a:p>
          <a:p>
            <a:r>
              <a:rPr lang="en-US" dirty="0" smtClean="0"/>
              <a:t> </a:t>
            </a:r>
            <a:r>
              <a:rPr lang="en-US" b="1" dirty="0" smtClean="0"/>
              <a:t>Call for help</a:t>
            </a:r>
            <a:r>
              <a:rPr lang="en-US" dirty="0" smtClean="0"/>
              <a:t>. Call 911 or the local EMS number. EMS stands for “emergency medical service.”</a:t>
            </a:r>
          </a:p>
          <a:p>
            <a:r>
              <a:rPr lang="en-US" b="1" dirty="0" smtClean="0"/>
              <a:t>Care for the person until help arrives</a:t>
            </a:r>
            <a:r>
              <a:rPr lang="en-US" dirty="0" smtClean="0"/>
              <a:t>. Use the first-aid techniques in this lesson to treat the victim until help arrives.</a:t>
            </a:r>
          </a:p>
          <a:p>
            <a:endParaRPr lang="en-US" dirty="0" smtClean="0"/>
          </a:p>
        </p:txBody>
      </p:sp>
    </p:spTree>
    <p:extLst>
      <p:ext uri="{BB962C8B-B14F-4D97-AF65-F5344CB8AC3E}">
        <p14:creationId xmlns:p14="http://schemas.microsoft.com/office/powerpoint/2010/main" val="318199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 of CPR</a:t>
            </a:r>
            <a:endParaRPr lang="en-US" dirty="0"/>
          </a:p>
        </p:txBody>
      </p:sp>
      <p:sp>
        <p:nvSpPr>
          <p:cNvPr id="3" name="Content Placeholder 2"/>
          <p:cNvSpPr>
            <a:spLocks noGrp="1"/>
          </p:cNvSpPr>
          <p:nvPr>
            <p:ph idx="1"/>
          </p:nvPr>
        </p:nvSpPr>
        <p:spPr/>
        <p:txBody>
          <a:bodyPr>
            <a:normAutofit fontScale="92500"/>
          </a:bodyPr>
          <a:lstStyle/>
          <a:p>
            <a:r>
              <a:rPr lang="en-US" dirty="0" smtClean="0"/>
              <a:t>#1 Check Breathing:</a:t>
            </a:r>
          </a:p>
          <a:p>
            <a:pPr>
              <a:buNone/>
            </a:pPr>
            <a:r>
              <a:rPr lang="en-US" dirty="0" smtClean="0"/>
              <a:t>-</a:t>
            </a:r>
            <a:r>
              <a:rPr lang="en-US" dirty="0" smtClean="0">
                <a:solidFill>
                  <a:srgbClr val="FF0000"/>
                </a:solidFill>
              </a:rPr>
              <a:t>Look inside the victim’s mouth. If you can see anything blocking the airway, remove it. Gently roll the person onto his/her back. Tilt the head back as you lift up the airway. Look, Listen, and Feel to find out if the victim is breathing. Look for the rise and fall of the chest. Place your ear next to the victim’s mouth and nose and listen for breathing. Feel for the exhaled air on your chest. </a:t>
            </a:r>
          </a:p>
          <a:p>
            <a:endParaRPr lang="en-US" dirty="0"/>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Check Breathing</a:t>
            </a:r>
            <a:endParaRPr lang="en-US" dirty="0">
              <a:solidFill>
                <a:srgbClr val="FF0000"/>
              </a:solidFill>
            </a:endParaRPr>
          </a:p>
        </p:txBody>
      </p:sp>
      <p:pic>
        <p:nvPicPr>
          <p:cNvPr id="4" name="Content Placeholder 3" descr="cpr-adult-check-for-breathing-picture.jpg"/>
          <p:cNvPicPr>
            <a:picLocks noGrp="1" noChangeAspect="1"/>
          </p:cNvPicPr>
          <p:nvPr>
            <p:ph idx="1"/>
          </p:nvPr>
        </p:nvPicPr>
        <p:blipFill>
          <a:blip r:embed="rId2">
            <a:extLst>
              <a:ext uri="{28A0092B-C50C-407E-A947-70E740481C1C}">
                <a14:useLocalDpi xmlns:a14="http://schemas.microsoft.com/office/drawing/2010/main" val="0"/>
              </a:ext>
            </a:extLst>
          </a:blip>
          <a:srcRect t="15627" b="15627"/>
          <a:stretch>
            <a:fillRect/>
          </a:stretch>
        </p:blipFill>
        <p:spPr/>
      </p:pic>
    </p:spTree>
    <p:extLst>
      <p:ext uri="{BB962C8B-B14F-4D97-AF65-F5344CB8AC3E}">
        <p14:creationId xmlns:p14="http://schemas.microsoft.com/office/powerpoint/2010/main" val="242291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 of CPR</a:t>
            </a:r>
            <a:endParaRPr lang="en-US" dirty="0"/>
          </a:p>
        </p:txBody>
      </p:sp>
      <p:sp>
        <p:nvSpPr>
          <p:cNvPr id="3" name="Content Placeholder 2"/>
          <p:cNvSpPr>
            <a:spLocks noGrp="1"/>
          </p:cNvSpPr>
          <p:nvPr>
            <p:ph idx="1"/>
          </p:nvPr>
        </p:nvSpPr>
        <p:spPr/>
        <p:txBody>
          <a:bodyPr>
            <a:normAutofit/>
          </a:bodyPr>
          <a:lstStyle/>
          <a:p>
            <a:r>
              <a:rPr lang="en-US" dirty="0" smtClean="0"/>
              <a:t>#2 Rescue Breaths:</a:t>
            </a:r>
          </a:p>
          <a:p>
            <a:pPr marL="514350" indent="-514350">
              <a:buAutoNum type="alphaLcPeriod"/>
            </a:pPr>
            <a:r>
              <a:rPr lang="en-US" dirty="0" smtClean="0">
                <a:solidFill>
                  <a:srgbClr val="FF0000"/>
                </a:solidFill>
              </a:rPr>
              <a:t>Keep the victim’s head and chin in proper position, pinch the person’s nostrils shut.</a:t>
            </a:r>
          </a:p>
          <a:p>
            <a:pPr marL="514350" indent="-514350">
              <a:buAutoNum type="alphaLcPeriod"/>
            </a:pPr>
            <a:r>
              <a:rPr lang="en-US" dirty="0" smtClean="0">
                <a:solidFill>
                  <a:srgbClr val="FF0000"/>
                </a:solidFill>
              </a:rPr>
              <a:t>Place your mouth over the victim’s mouth, forming a seal. Give 2 breaths, each about one second long. The victim’s chest should rise each breath. </a:t>
            </a:r>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Rescue Breaths</a:t>
            </a:r>
            <a:endParaRPr lang="en-US" dirty="0">
              <a:solidFill>
                <a:srgbClr val="FF0000"/>
              </a:solidFill>
            </a:endParaRPr>
          </a:p>
        </p:txBody>
      </p:sp>
      <p:pic>
        <p:nvPicPr>
          <p:cNvPr id="4" name="Content Placeholder 3" descr="cpr_f01.jpg"/>
          <p:cNvPicPr>
            <a:picLocks noGrp="1" noChangeAspect="1"/>
          </p:cNvPicPr>
          <p:nvPr>
            <p:ph idx="1"/>
          </p:nvPr>
        </p:nvPicPr>
        <p:blipFill>
          <a:blip r:embed="rId2">
            <a:extLst>
              <a:ext uri="{28A0092B-C50C-407E-A947-70E740481C1C}">
                <a14:useLocalDpi xmlns:a14="http://schemas.microsoft.com/office/drawing/2010/main" val="0"/>
              </a:ext>
            </a:extLst>
          </a:blip>
          <a:srcRect t="-30053" b="-30053"/>
          <a:stretch>
            <a:fillRect/>
          </a:stretch>
        </p:blipFill>
        <p:spPr>
          <a:xfrm>
            <a:off x="217933" y="225302"/>
            <a:ext cx="8561554" cy="5284544"/>
          </a:xfrm>
        </p:spPr>
      </p:pic>
      <p:sp>
        <p:nvSpPr>
          <p:cNvPr id="5" name="TextBox 4"/>
          <p:cNvSpPr txBox="1"/>
          <p:nvPr/>
        </p:nvSpPr>
        <p:spPr>
          <a:xfrm>
            <a:off x="3158126" y="4676065"/>
            <a:ext cx="3976965" cy="2062103"/>
          </a:xfrm>
          <a:prstGeom prst="rect">
            <a:avLst/>
          </a:prstGeom>
          <a:noFill/>
        </p:spPr>
        <p:txBody>
          <a:bodyPr wrap="square" rtlCol="0">
            <a:spAutoFit/>
          </a:bodyPr>
          <a:lstStyle/>
          <a:p>
            <a:r>
              <a:rPr lang="en-US" sz="3200" b="1" dirty="0" smtClean="0"/>
              <a:t>1. Tilt the head</a:t>
            </a:r>
          </a:p>
          <a:p>
            <a:r>
              <a:rPr lang="en-US" sz="3200" b="1" dirty="0" smtClean="0"/>
              <a:t>2. Pinch the nose</a:t>
            </a:r>
          </a:p>
          <a:p>
            <a:r>
              <a:rPr lang="en-US" sz="3200" b="1" dirty="0" smtClean="0"/>
              <a:t>3. Give 2 Breaths</a:t>
            </a:r>
          </a:p>
          <a:p>
            <a:r>
              <a:rPr lang="en-US" sz="3200" b="1" dirty="0" smtClean="0"/>
              <a:t>4. Look at chest</a:t>
            </a:r>
            <a:endParaRPr lang="en-US" sz="3200" b="1" dirty="0"/>
          </a:p>
        </p:txBody>
      </p:sp>
    </p:spTree>
    <p:extLst>
      <p:ext uri="{BB962C8B-B14F-4D97-AF65-F5344CB8AC3E}">
        <p14:creationId xmlns:p14="http://schemas.microsoft.com/office/powerpoint/2010/main" val="5218630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1165</TotalTime>
  <Words>544</Words>
  <Application>Microsoft Macintosh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Giving First Aid: CPR</vt:lpstr>
      <vt:lpstr>Things to Remember!</vt:lpstr>
      <vt:lpstr>First Aid-CPR (CN)</vt:lpstr>
      <vt:lpstr>PowerPoint Presentation</vt:lpstr>
      <vt:lpstr>First Aid</vt:lpstr>
      <vt:lpstr>The Steps of CPR</vt:lpstr>
      <vt:lpstr>Check Breathing</vt:lpstr>
      <vt:lpstr>The Steps of CPR</vt:lpstr>
      <vt:lpstr>Rescue Breaths</vt:lpstr>
      <vt:lpstr>The Steps of CPR</vt:lpstr>
      <vt:lpstr>Kneel-Interlock-Compress</vt:lpstr>
      <vt:lpstr>First Aid </vt:lpstr>
    </vt:vector>
  </TitlesOfParts>
  <Company>CRMA5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Galileo’s Battle for the Heavens</dc:title>
  <dc:creator>Teacher</dc:creator>
  <cp:lastModifiedBy>Blas Arreola</cp:lastModifiedBy>
  <cp:revision>57</cp:revision>
  <cp:lastPrinted>2013-08-19T19:19:42Z</cp:lastPrinted>
  <dcterms:created xsi:type="dcterms:W3CDTF">2013-08-31T20:59:03Z</dcterms:created>
  <dcterms:modified xsi:type="dcterms:W3CDTF">2018-10-03T06:05:11Z</dcterms:modified>
</cp:coreProperties>
</file>