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4"/>
  </p:handoutMasterIdLst>
  <p:sldIdLst>
    <p:sldId id="256" r:id="rId2"/>
    <p:sldId id="280" r:id="rId3"/>
    <p:sldId id="257" r:id="rId4"/>
    <p:sldId id="281" r:id="rId5"/>
    <p:sldId id="284" r:id="rId6"/>
    <p:sldId id="276" r:id="rId7"/>
    <p:sldId id="286" r:id="rId8"/>
    <p:sldId id="287" r:id="rId9"/>
    <p:sldId id="278" r:id="rId10"/>
    <p:sldId id="279" r:id="rId11"/>
    <p:sldId id="283" r:id="rId12"/>
    <p:sldId id="28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0"/>
  </p:normalViewPr>
  <p:slideViewPr>
    <p:cSldViewPr snapToGrid="0" snapToObjects="1">
      <p:cViewPr varScale="1">
        <p:scale>
          <a:sx n="87" d="100"/>
          <a:sy n="87" d="100"/>
        </p:scale>
        <p:origin x="-16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6EDFB3-1655-6A49-B966-7DD86FB1CF15}" type="datetimeFigureOut">
              <a:rPr lang="en-US" smtClean="0"/>
              <a:pPr/>
              <a:t>2/4/19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696E0F-23DA-1040-9F69-38E1A4955636}" type="slidenum">
              <a:rPr lang="en-US" smtClean="0"/>
              <a:pPr/>
              <a:t>‹#›</a:t>
            </a:fld>
            <a:endParaRPr lang="en-US"/>
          </a:p>
        </p:txBody>
      </p:sp>
    </p:spTree>
    <p:extLst>
      <p:ext uri="{BB962C8B-B14F-4D97-AF65-F5344CB8AC3E}">
        <p14:creationId xmlns:p14="http://schemas.microsoft.com/office/powerpoint/2010/main" val="3286627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322618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16032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52300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136303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CE5F5-A0A1-1E44-AD6A-98FE2A5D6B9D}" type="datetimeFigureOut">
              <a:rPr lang="en-US" smtClean="0"/>
              <a:pPr/>
              <a:t>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10304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8CE5F5-A0A1-1E44-AD6A-98FE2A5D6B9D}" type="datetimeFigureOut">
              <a:rPr lang="en-US" smtClean="0"/>
              <a:pPr/>
              <a:t>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41953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8CE5F5-A0A1-1E44-AD6A-98FE2A5D6B9D}" type="datetimeFigureOut">
              <a:rPr lang="en-US" smtClean="0"/>
              <a:pPr/>
              <a:t>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52170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8CE5F5-A0A1-1E44-AD6A-98FE2A5D6B9D}" type="datetimeFigureOut">
              <a:rPr lang="en-US" smtClean="0"/>
              <a:pPr/>
              <a:t>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71391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CE5F5-A0A1-1E44-AD6A-98FE2A5D6B9D}" type="datetimeFigureOut">
              <a:rPr lang="en-US" smtClean="0"/>
              <a:pPr/>
              <a:t>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80347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CE5F5-A0A1-1E44-AD6A-98FE2A5D6B9D}" type="datetimeFigureOut">
              <a:rPr lang="en-US" smtClean="0"/>
              <a:pPr/>
              <a:t>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69117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CE5F5-A0A1-1E44-AD6A-98FE2A5D6B9D}" type="datetimeFigureOut">
              <a:rPr lang="en-US" smtClean="0"/>
              <a:pPr/>
              <a:t>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1057725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CE5F5-A0A1-1E44-AD6A-98FE2A5D6B9D}" type="datetimeFigureOut">
              <a:rPr lang="en-US" smtClean="0"/>
              <a:pPr/>
              <a:t>2/4/19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30110-3A96-5F4F-8B5D-B707BC7E5D25}" type="slidenum">
              <a:rPr lang="en-US" smtClean="0"/>
              <a:pPr/>
              <a:t>‹#›</a:t>
            </a:fld>
            <a:endParaRPr lang="en-US"/>
          </a:p>
        </p:txBody>
      </p:sp>
    </p:spTree>
    <p:extLst>
      <p:ext uri="{BB962C8B-B14F-4D97-AF65-F5344CB8AC3E}">
        <p14:creationId xmlns:p14="http://schemas.microsoft.com/office/powerpoint/2010/main" val="1992873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Nutrients for Good Health</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484646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Cont.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Avoid Too Much Added Sugars and Salt</a:t>
            </a:r>
          </a:p>
          <a:p>
            <a:pPr lvl="1"/>
            <a:r>
              <a:rPr lang="en-US" dirty="0" smtClean="0"/>
              <a:t>Calories from sugars that are not used by the body for energy are stored as body fat.</a:t>
            </a:r>
          </a:p>
          <a:p>
            <a:pPr lvl="1"/>
            <a:r>
              <a:rPr lang="en-US" dirty="0" smtClean="0"/>
              <a:t>Too much salt can increase the risk of high blood pressure.</a:t>
            </a:r>
          </a:p>
          <a:p>
            <a:pPr lvl="1"/>
            <a:r>
              <a:rPr lang="en-US" dirty="0">
                <a:solidFill>
                  <a:srgbClr val="FF0000"/>
                </a:solidFill>
              </a:rPr>
              <a:t>They can fill you up, making you less likely to eat more healthier foods</a:t>
            </a:r>
          </a:p>
          <a:p>
            <a:pPr lvl="1"/>
            <a:r>
              <a:rPr lang="en-US" dirty="0">
                <a:solidFill>
                  <a:srgbClr val="FF0000"/>
                </a:solidFill>
              </a:rPr>
              <a:t>They can also promote tooth decay.</a:t>
            </a:r>
          </a:p>
          <a:p>
            <a:pPr marL="457200" lvl="1"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Cont.</a:t>
            </a:r>
            <a:endParaRPr lang="en-US" dirty="0">
              <a:solidFill>
                <a:srgbClr val="FF0000"/>
              </a:solidFill>
            </a:endParaRPr>
          </a:p>
        </p:txBody>
      </p:sp>
      <p:sp>
        <p:nvSpPr>
          <p:cNvPr id="5" name="Content Placeholder 4"/>
          <p:cNvSpPr>
            <a:spLocks noGrp="1"/>
          </p:cNvSpPr>
          <p:nvPr>
            <p:ph idx="1"/>
          </p:nvPr>
        </p:nvSpPr>
        <p:spPr/>
        <p:txBody>
          <a:bodyPr/>
          <a:lstStyle/>
          <a:p>
            <a:r>
              <a:rPr lang="en-US" dirty="0" smtClean="0"/>
              <a:t>Balance Food and Physical Activity</a:t>
            </a:r>
          </a:p>
          <a:p>
            <a:pPr lvl="1"/>
            <a:r>
              <a:rPr lang="en-US" dirty="0" smtClean="0"/>
              <a:t>Try to match how active you are with the amount of food you eat.</a:t>
            </a:r>
          </a:p>
          <a:p>
            <a:pPr lvl="1"/>
            <a:r>
              <a:rPr lang="en-US" dirty="0" smtClean="0"/>
              <a:t>60 minutes of moderate physical activity each day</a:t>
            </a:r>
          </a:p>
          <a:p>
            <a:pPr lvl="2"/>
            <a:r>
              <a:rPr lang="en-US" dirty="0" smtClean="0">
                <a:solidFill>
                  <a:srgbClr val="FF0000"/>
                </a:solidFill>
              </a:rPr>
              <a:t>It can be broken down in minutes if needed. For ex: 30 min and 30 min or 4 15mins intervals.</a:t>
            </a:r>
          </a:p>
          <a:p>
            <a:pPr lvl="2"/>
            <a:r>
              <a:rPr lang="en-US" dirty="0" smtClean="0">
                <a:solidFill>
                  <a:srgbClr val="FF0000"/>
                </a:solidFill>
              </a:rPr>
              <a:t>You can participate in sports, ride a bike, or go hiking.</a:t>
            </a:r>
          </a:p>
          <a:p>
            <a:pPr lvl="2"/>
            <a:r>
              <a:rPr lang="en-US" dirty="0" smtClean="0">
                <a:solidFill>
                  <a:srgbClr val="FF0000"/>
                </a:solidFill>
              </a:rPr>
              <a:t>Walk up stairs instead of using an elevator. Take a walk instead of playing video games or watching TV.</a:t>
            </a:r>
          </a:p>
          <a:p>
            <a:pPr marL="914400" lvl="2" indent="0">
              <a:buNone/>
            </a:pPr>
            <a:endParaRPr lang="en-US" dirty="0" smtClean="0"/>
          </a:p>
          <a:p>
            <a:pPr lvl="2"/>
            <a:endParaRPr lang="en-US" dirty="0" smtClean="0"/>
          </a:p>
          <a:p>
            <a:pPr marL="914400" lvl="2" indent="0">
              <a:buNone/>
            </a:pPr>
            <a:endParaRPr lang="en-US" dirty="0" smtClean="0"/>
          </a:p>
        </p:txBody>
      </p:sp>
    </p:spTree>
    <p:extLst>
      <p:ext uri="{BB962C8B-B14F-4D97-AF65-F5344CB8AC3E}">
        <p14:creationId xmlns:p14="http://schemas.microsoft.com/office/powerpoint/2010/main" val="42454813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solidFill>
                  <a:srgbClr val="FF0000"/>
                </a:solidFill>
              </a:rPr>
              <a:t>Exit Slip</a:t>
            </a:r>
            <a:endParaRPr lang="en-US" dirty="0">
              <a:solidFill>
                <a:srgbClr val="FF0000"/>
              </a:solidFill>
            </a:endParaRPr>
          </a:p>
        </p:txBody>
      </p:sp>
      <p:sp>
        <p:nvSpPr>
          <p:cNvPr id="9" name="Content Placeholder 8"/>
          <p:cNvSpPr>
            <a:spLocks noGrp="1"/>
          </p:cNvSpPr>
          <p:nvPr>
            <p:ph idx="1"/>
          </p:nvPr>
        </p:nvSpPr>
        <p:spPr/>
        <p:txBody>
          <a:bodyPr>
            <a:normAutofit fontScale="92500" lnSpcReduction="10000"/>
          </a:bodyPr>
          <a:lstStyle/>
          <a:p>
            <a:pPr marL="514350" indent="-514350">
              <a:buAutoNum type="arabicPeriod"/>
            </a:pPr>
            <a:r>
              <a:rPr lang="en-US" dirty="0" smtClean="0">
                <a:solidFill>
                  <a:srgbClr val="008000"/>
                </a:solidFill>
              </a:rPr>
              <a:t>What are the 6 types of nutrients?</a:t>
            </a:r>
          </a:p>
          <a:p>
            <a:pPr marL="514350" indent="-514350">
              <a:buAutoNum type="arabicPeriod"/>
            </a:pPr>
            <a:endParaRPr lang="en-US" dirty="0">
              <a:solidFill>
                <a:srgbClr val="008000"/>
              </a:solidFill>
            </a:endParaRPr>
          </a:p>
          <a:p>
            <a:pPr marL="514350" indent="-514350">
              <a:buAutoNum type="arabicPeriod"/>
            </a:pPr>
            <a:r>
              <a:rPr lang="en-US" dirty="0" smtClean="0">
                <a:solidFill>
                  <a:srgbClr val="008000"/>
                </a:solidFill>
              </a:rPr>
              <a:t>Does your body need fat? If so, how much?</a:t>
            </a:r>
          </a:p>
          <a:p>
            <a:pPr marL="0" indent="0">
              <a:buNone/>
            </a:pPr>
            <a:endParaRPr lang="en-US" dirty="0">
              <a:solidFill>
                <a:srgbClr val="008000"/>
              </a:solidFill>
            </a:endParaRPr>
          </a:p>
          <a:p>
            <a:pPr marL="514350" indent="-514350">
              <a:buAutoNum type="arabicPeriod"/>
            </a:pPr>
            <a:r>
              <a:rPr lang="en-US" dirty="0" smtClean="0">
                <a:solidFill>
                  <a:srgbClr val="008000"/>
                </a:solidFill>
              </a:rPr>
              <a:t>Can you survive without water? If not, how long can you survive </a:t>
            </a:r>
            <a:r>
              <a:rPr lang="en-US" smtClean="0">
                <a:solidFill>
                  <a:srgbClr val="008000"/>
                </a:solidFill>
              </a:rPr>
              <a:t>without water?</a:t>
            </a:r>
            <a:endParaRPr lang="en-US" dirty="0" smtClean="0">
              <a:solidFill>
                <a:srgbClr val="008000"/>
              </a:solidFill>
            </a:endParaRPr>
          </a:p>
          <a:p>
            <a:pPr marL="514350" indent="-514350">
              <a:buAutoNum type="arabicPeriod"/>
            </a:pPr>
            <a:endParaRPr lang="en-US" dirty="0">
              <a:solidFill>
                <a:srgbClr val="008000"/>
              </a:solidFill>
            </a:endParaRPr>
          </a:p>
          <a:p>
            <a:pPr marL="514350" indent="-514350">
              <a:buAutoNum type="arabicPeriod"/>
            </a:pPr>
            <a:r>
              <a:rPr lang="en-US" dirty="0" smtClean="0">
                <a:solidFill>
                  <a:srgbClr val="008000"/>
                </a:solidFill>
              </a:rPr>
              <a:t>Can you be healthy by just eating healthy or do you need exercise as well? How much exercise?</a:t>
            </a:r>
          </a:p>
          <a:p>
            <a:pPr marL="514350" indent="-514350">
              <a:buAutoNum type="arabicPeriod"/>
            </a:pPr>
            <a:endParaRPr lang="en-US" dirty="0">
              <a:solidFill>
                <a:srgbClr val="008000"/>
              </a:solidFill>
            </a:endParaRPr>
          </a:p>
          <a:p>
            <a:pPr marL="514350" indent="-514350">
              <a:buAutoNum type="arabicPeriod"/>
            </a:pPr>
            <a:endParaRPr lang="en-US" dirty="0" smtClean="0">
              <a:solidFill>
                <a:srgbClr val="008000"/>
              </a:solidFill>
            </a:endParaRPr>
          </a:p>
          <a:p>
            <a:pPr marL="514350" indent="-514350">
              <a:buAutoNum type="arabicPeriod"/>
            </a:pPr>
            <a:endParaRPr lang="en-US" dirty="0">
              <a:solidFill>
                <a:srgbClr val="008000"/>
              </a:solidFill>
            </a:endParaRPr>
          </a:p>
          <a:p>
            <a:pPr marL="514350" indent="-514350">
              <a:buAutoNum type="arabicPeriod"/>
            </a:pPr>
            <a:endParaRPr lang="en-US" dirty="0">
              <a:solidFill>
                <a:srgbClr val="008000"/>
              </a:solidFill>
            </a:endParaRPr>
          </a:p>
        </p:txBody>
      </p:sp>
    </p:spTree>
    <p:extLst>
      <p:ext uri="{BB962C8B-B14F-4D97-AF65-F5344CB8AC3E}">
        <p14:creationId xmlns:p14="http://schemas.microsoft.com/office/powerpoint/2010/main" val="24753161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Things to Remember!</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Update your Table of Contents.</a:t>
            </a:r>
          </a:p>
          <a:p>
            <a:pPr>
              <a:buNone/>
            </a:pPr>
            <a:r>
              <a:rPr lang="en-US" dirty="0" smtClean="0"/>
              <a:t>-Date</a:t>
            </a:r>
            <a:r>
              <a:rPr lang="en-US" smtClean="0"/>
              <a:t>: 2</a:t>
            </a:r>
            <a:r>
              <a:rPr lang="en-US" smtClean="0"/>
              <a:t>/</a:t>
            </a:r>
            <a:r>
              <a:rPr lang="en-US"/>
              <a:t>6</a:t>
            </a:r>
            <a:r>
              <a:rPr lang="en-US" smtClean="0"/>
              <a:t>/19</a:t>
            </a:r>
            <a:endParaRPr lang="en-US" dirty="0" smtClean="0"/>
          </a:p>
          <a:p>
            <a:pPr>
              <a:buNone/>
            </a:pPr>
            <a:r>
              <a:rPr lang="en-US" dirty="0" smtClean="0"/>
              <a:t>-Title of Assignment: </a:t>
            </a:r>
            <a:r>
              <a:rPr lang="en-US" dirty="0"/>
              <a:t>Nutrients for Good Health </a:t>
            </a:r>
            <a:r>
              <a:rPr lang="en-US" dirty="0" smtClean="0"/>
              <a:t>Notes</a:t>
            </a:r>
          </a:p>
          <a:p>
            <a:pPr>
              <a:buNone/>
            </a:pPr>
            <a:r>
              <a:rPr lang="en-US" dirty="0" smtClean="0"/>
              <a:t>-Standards: 1.2.</a:t>
            </a:r>
            <a:r>
              <a:rPr lang="en-US" dirty="0"/>
              <a:t>N</a:t>
            </a:r>
          </a:p>
          <a:p>
            <a:pPr>
              <a:buNone/>
            </a:pPr>
            <a:r>
              <a:rPr lang="en-US" dirty="0" smtClean="0">
                <a:solidFill>
                  <a:srgbClr val="FF0000"/>
                </a:solidFill>
              </a:rPr>
              <a:t>-Page #: </a:t>
            </a:r>
          </a:p>
          <a:p>
            <a:pPr>
              <a:buNone/>
            </a:pPr>
            <a:r>
              <a:rPr lang="en-US" dirty="0" smtClean="0">
                <a:solidFill>
                  <a:srgbClr val="FF0000"/>
                </a:solidFill>
              </a:rPr>
              <a:t>Vocabulary Index (Include page #): Words to be included today are </a:t>
            </a:r>
            <a:r>
              <a:rPr lang="en-US" u="sng" dirty="0" smtClean="0">
                <a:solidFill>
                  <a:srgbClr val="FF0000"/>
                </a:solidFill>
              </a:rPr>
              <a:t>nutrients</a:t>
            </a:r>
            <a:r>
              <a:rPr lang="en-US" dirty="0" smtClean="0">
                <a:solidFill>
                  <a:srgbClr val="FF0000"/>
                </a:solidFill>
              </a:rPr>
              <a:t>, </a:t>
            </a:r>
            <a:r>
              <a:rPr lang="en-US" u="sng" dirty="0" smtClean="0">
                <a:solidFill>
                  <a:srgbClr val="FF0000"/>
                </a:solidFill>
              </a:rPr>
              <a:t>carbohydrates</a:t>
            </a:r>
            <a:r>
              <a:rPr lang="en-US" dirty="0" smtClean="0">
                <a:solidFill>
                  <a:srgbClr val="FF0000"/>
                </a:solidFill>
              </a:rPr>
              <a:t>, </a:t>
            </a:r>
            <a:r>
              <a:rPr lang="en-US" u="sng" dirty="0" smtClean="0">
                <a:solidFill>
                  <a:srgbClr val="FF0000"/>
                </a:solidFill>
              </a:rPr>
              <a:t>fiber</a:t>
            </a:r>
            <a:r>
              <a:rPr lang="en-US" dirty="0" smtClean="0">
                <a:solidFill>
                  <a:srgbClr val="FF0000"/>
                </a:solidFill>
              </a:rPr>
              <a:t>, </a:t>
            </a:r>
            <a:r>
              <a:rPr lang="en-US" u="sng" dirty="0" smtClean="0">
                <a:solidFill>
                  <a:srgbClr val="FF0000"/>
                </a:solidFill>
              </a:rPr>
              <a:t>protein</a:t>
            </a:r>
            <a:r>
              <a:rPr lang="en-US" dirty="0" smtClean="0">
                <a:solidFill>
                  <a:srgbClr val="FF0000"/>
                </a:solidFill>
              </a:rPr>
              <a:t>, </a:t>
            </a:r>
            <a:r>
              <a:rPr lang="en-US" u="sng" dirty="0" smtClean="0">
                <a:solidFill>
                  <a:srgbClr val="FF0000"/>
                </a:solidFill>
              </a:rPr>
              <a:t>fats</a:t>
            </a:r>
            <a:r>
              <a:rPr lang="en-US" dirty="0" smtClean="0">
                <a:solidFill>
                  <a:srgbClr val="FF0000"/>
                </a:solidFill>
              </a:rPr>
              <a:t>, </a:t>
            </a:r>
            <a:r>
              <a:rPr lang="en-US" u="sng" dirty="0" smtClean="0">
                <a:solidFill>
                  <a:srgbClr val="FF0000"/>
                </a:solidFill>
              </a:rPr>
              <a:t>vitamins</a:t>
            </a:r>
            <a:r>
              <a:rPr lang="en-US" dirty="0" smtClean="0">
                <a:solidFill>
                  <a:srgbClr val="FF0000"/>
                </a:solidFill>
              </a:rPr>
              <a:t>, and </a:t>
            </a:r>
            <a:r>
              <a:rPr lang="en-US" u="sng" dirty="0" smtClean="0">
                <a:solidFill>
                  <a:srgbClr val="FF0000"/>
                </a:solidFill>
              </a:rPr>
              <a:t>minerals</a:t>
            </a:r>
            <a:r>
              <a:rPr lang="en-US" dirty="0" smtClean="0">
                <a:solidFill>
                  <a:srgbClr val="FF0000"/>
                </a:solidFill>
              </a:rPr>
              <a:t>. </a:t>
            </a:r>
          </a:p>
          <a:p>
            <a:pPr>
              <a:buNone/>
            </a:pPr>
            <a:r>
              <a:rPr lang="en-US" dirty="0" smtClean="0">
                <a:solidFill>
                  <a:srgbClr val="FF0000"/>
                </a:solidFill>
              </a:rPr>
              <a:t>DO NOT copy what is in </a:t>
            </a:r>
            <a:r>
              <a:rPr lang="en-US" b="1" dirty="0" smtClean="0">
                <a:solidFill>
                  <a:srgbClr val="FF0000"/>
                </a:solidFill>
              </a:rPr>
              <a:t>RED</a:t>
            </a:r>
            <a:r>
              <a:rPr lang="en-US" dirty="0" smtClean="0">
                <a:solidFill>
                  <a:srgbClr val="FF0000"/>
                </a:solidFill>
              </a:rPr>
              <a:t> bold, only BLACK!!</a:t>
            </a:r>
          </a:p>
          <a:p>
            <a:pPr>
              <a:buNone/>
            </a:pPr>
            <a:r>
              <a:rPr lang="en-US" dirty="0" smtClean="0">
                <a:solidFill>
                  <a:srgbClr val="FF0000"/>
                </a:solidFill>
              </a:rPr>
              <a:t>Anything in </a:t>
            </a:r>
            <a:r>
              <a:rPr lang="en-US" dirty="0" smtClean="0">
                <a:solidFill>
                  <a:srgbClr val="008000"/>
                </a:solidFill>
              </a:rPr>
              <a:t>GREEN</a:t>
            </a:r>
            <a:r>
              <a:rPr lang="en-US" dirty="0" smtClean="0">
                <a:solidFill>
                  <a:srgbClr val="FF0000"/>
                </a:solidFill>
              </a:rPr>
              <a:t> is a question for you to answer only</a:t>
            </a:r>
            <a:r>
              <a:rPr lang="en-US" dirty="0" smtClean="0"/>
              <a:t>.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Nutrients for Good Health(</a:t>
            </a:r>
            <a:r>
              <a:rPr lang="en-US" dirty="0" smtClean="0"/>
              <a:t>CN)</a:t>
            </a:r>
            <a:endParaRPr lang="en-US" dirty="0"/>
          </a:p>
        </p:txBody>
      </p:sp>
      <p:sp>
        <p:nvSpPr>
          <p:cNvPr id="5" name="Content Placeholder 4"/>
          <p:cNvSpPr>
            <a:spLocks noGrp="1"/>
          </p:cNvSpPr>
          <p:nvPr>
            <p:ph sz="half" idx="1"/>
          </p:nvPr>
        </p:nvSpPr>
        <p:spPr/>
        <p:txBody>
          <a:bodyPr>
            <a:normAutofit lnSpcReduction="10000"/>
          </a:bodyPr>
          <a:lstStyle/>
          <a:p>
            <a:r>
              <a:rPr lang="en-US" dirty="0" smtClean="0"/>
              <a:t>Nutrients</a:t>
            </a:r>
          </a:p>
          <a:p>
            <a:endParaRPr lang="en-US" dirty="0"/>
          </a:p>
          <a:p>
            <a:endParaRPr lang="en-US" dirty="0" smtClean="0"/>
          </a:p>
          <a:p>
            <a:endParaRPr lang="en-US" dirty="0"/>
          </a:p>
          <a:p>
            <a:r>
              <a:rPr lang="en-US" dirty="0" smtClean="0"/>
              <a:t>Carbohydrates</a:t>
            </a:r>
          </a:p>
          <a:p>
            <a:r>
              <a:rPr lang="en-US" dirty="0" smtClean="0"/>
              <a:t>Fiber</a:t>
            </a:r>
          </a:p>
        </p:txBody>
      </p:sp>
      <p:sp>
        <p:nvSpPr>
          <p:cNvPr id="6" name="Content Placeholder 5"/>
          <p:cNvSpPr>
            <a:spLocks noGrp="1"/>
          </p:cNvSpPr>
          <p:nvPr>
            <p:ph sz="half" idx="2"/>
          </p:nvPr>
        </p:nvSpPr>
        <p:spPr/>
        <p:txBody>
          <a:bodyPr>
            <a:normAutofit lnSpcReduction="10000"/>
          </a:bodyPr>
          <a:lstStyle/>
          <a:p>
            <a:r>
              <a:rPr lang="en-US" dirty="0"/>
              <a:t>S</a:t>
            </a:r>
            <a:r>
              <a:rPr lang="en-US" dirty="0" smtClean="0"/>
              <a:t>ubstances in foods that your body needs to grow, have energy, and stay healthy.</a:t>
            </a:r>
          </a:p>
          <a:p>
            <a:r>
              <a:rPr lang="en-US" dirty="0" smtClean="0"/>
              <a:t>The starches and sugars found in foods.</a:t>
            </a:r>
          </a:p>
          <a:p>
            <a:r>
              <a:rPr lang="en-US" dirty="0" smtClean="0"/>
              <a:t>A complex carbohydrate that the body cannot break down or use for energy. </a:t>
            </a:r>
          </a:p>
        </p:txBody>
      </p:sp>
    </p:spTree>
    <p:extLst>
      <p:ext uri="{BB962C8B-B14F-4D97-AF65-F5344CB8AC3E}">
        <p14:creationId xmlns:p14="http://schemas.microsoft.com/office/powerpoint/2010/main" val="31709352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a:t>
            </a:r>
            <a:r>
              <a:rPr lang="en-US" dirty="0">
                <a:solidFill>
                  <a:srgbClr val="FF0000"/>
                </a:solidFill>
              </a:rPr>
              <a:t>CN)</a:t>
            </a:r>
          </a:p>
        </p:txBody>
      </p:sp>
      <p:sp>
        <p:nvSpPr>
          <p:cNvPr id="3" name="Content Placeholder 2"/>
          <p:cNvSpPr>
            <a:spLocks noGrp="1"/>
          </p:cNvSpPr>
          <p:nvPr>
            <p:ph sz="half" idx="1"/>
          </p:nvPr>
        </p:nvSpPr>
        <p:spPr/>
        <p:txBody>
          <a:bodyPr>
            <a:normAutofit/>
          </a:bodyPr>
          <a:lstStyle/>
          <a:p>
            <a:r>
              <a:rPr lang="en-US" dirty="0" smtClean="0"/>
              <a:t>Proteins</a:t>
            </a:r>
          </a:p>
          <a:p>
            <a:endParaRPr lang="en-US" dirty="0"/>
          </a:p>
          <a:p>
            <a:r>
              <a:rPr lang="en-US" dirty="0" smtClean="0"/>
              <a:t>Fats</a:t>
            </a:r>
          </a:p>
          <a:p>
            <a:endParaRPr lang="en-US" dirty="0"/>
          </a:p>
          <a:p>
            <a:endParaRPr lang="en-US" dirty="0" smtClean="0"/>
          </a:p>
          <a:p>
            <a:pPr marL="0" indent="0">
              <a:buNone/>
            </a:pPr>
            <a:endParaRPr lang="en-US" dirty="0" smtClean="0"/>
          </a:p>
          <a:p>
            <a:endParaRPr lang="en-US" dirty="0"/>
          </a:p>
          <a:p>
            <a:pPr marL="0" indent="0">
              <a:buNone/>
            </a:pPr>
            <a:endParaRPr lang="en-US" dirty="0" smtClean="0"/>
          </a:p>
          <a:p>
            <a:pPr marL="0" indent="0">
              <a:buNone/>
            </a:pPr>
            <a:endParaRPr lang="en-US" dirty="0"/>
          </a:p>
        </p:txBody>
      </p:sp>
      <p:sp>
        <p:nvSpPr>
          <p:cNvPr id="4" name="Content Placeholder 3"/>
          <p:cNvSpPr>
            <a:spLocks noGrp="1"/>
          </p:cNvSpPr>
          <p:nvPr>
            <p:ph sz="half" idx="2"/>
          </p:nvPr>
        </p:nvSpPr>
        <p:spPr/>
        <p:txBody>
          <a:bodyPr>
            <a:normAutofit/>
          </a:bodyPr>
          <a:lstStyle/>
          <a:p>
            <a:r>
              <a:rPr lang="en-US" dirty="0" smtClean="0"/>
              <a:t>The nutrient group used to build and repair cells.</a:t>
            </a:r>
          </a:p>
          <a:p>
            <a:r>
              <a:rPr lang="en-US" dirty="0" smtClean="0"/>
              <a:t>Nutrients that promote normal growth, give you energy, and keep your skin healthy.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144636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a:t>
            </a:r>
            <a:r>
              <a:rPr lang="en-US" dirty="0">
                <a:solidFill>
                  <a:srgbClr val="FF0000"/>
                </a:solidFill>
              </a:rPr>
              <a:t>CN)</a:t>
            </a:r>
            <a:endParaRPr lang="en-US" dirty="0"/>
          </a:p>
        </p:txBody>
      </p:sp>
      <p:sp>
        <p:nvSpPr>
          <p:cNvPr id="3" name="Content Placeholder 2"/>
          <p:cNvSpPr>
            <a:spLocks noGrp="1"/>
          </p:cNvSpPr>
          <p:nvPr>
            <p:ph sz="half" idx="1"/>
          </p:nvPr>
        </p:nvSpPr>
        <p:spPr/>
        <p:txBody>
          <a:bodyPr>
            <a:normAutofit/>
          </a:bodyPr>
          <a:lstStyle/>
          <a:p>
            <a:r>
              <a:rPr lang="en-US" dirty="0" smtClean="0"/>
              <a:t>Vitamins</a:t>
            </a:r>
            <a:endParaRPr lang="en-US" dirty="0"/>
          </a:p>
          <a:p>
            <a:pPr marL="0" indent="0">
              <a:buNone/>
            </a:pPr>
            <a:endParaRPr lang="en-US" dirty="0"/>
          </a:p>
          <a:p>
            <a:endParaRPr lang="en-US" dirty="0"/>
          </a:p>
          <a:p>
            <a:r>
              <a:rPr lang="en-US" dirty="0"/>
              <a:t>Minerals</a:t>
            </a:r>
          </a:p>
          <a:p>
            <a:pPr marL="0" indent="0">
              <a:buNone/>
            </a:pPr>
            <a:endParaRPr lang="en-US" dirty="0" smtClean="0"/>
          </a:p>
          <a:p>
            <a:endParaRPr lang="en-US" dirty="0"/>
          </a:p>
          <a:p>
            <a:endParaRPr lang="en-US" dirty="0" smtClean="0"/>
          </a:p>
        </p:txBody>
      </p:sp>
      <p:sp>
        <p:nvSpPr>
          <p:cNvPr id="4" name="Content Placeholder 3"/>
          <p:cNvSpPr>
            <a:spLocks noGrp="1"/>
          </p:cNvSpPr>
          <p:nvPr>
            <p:ph sz="half" idx="2"/>
          </p:nvPr>
        </p:nvSpPr>
        <p:spPr/>
        <p:txBody>
          <a:bodyPr>
            <a:normAutofit/>
          </a:bodyPr>
          <a:lstStyle/>
          <a:p>
            <a:r>
              <a:rPr lang="en-US" dirty="0" smtClean="0"/>
              <a:t>Compounds </a:t>
            </a:r>
            <a:r>
              <a:rPr lang="en-US" dirty="0"/>
              <a:t>that help to regulate body processes.</a:t>
            </a:r>
          </a:p>
          <a:p>
            <a:r>
              <a:rPr lang="en-US" dirty="0"/>
              <a:t>Substances that the body uses to form healthy bones and teeth, keep blood healthy, and keep the heart and other organs working properly</a:t>
            </a:r>
          </a:p>
          <a:p>
            <a:endParaRPr lang="en-US" dirty="0"/>
          </a:p>
          <a:p>
            <a:endParaRPr lang="en-US" dirty="0" smtClean="0"/>
          </a:p>
        </p:txBody>
      </p:sp>
    </p:spTree>
    <p:extLst>
      <p:ext uri="{BB962C8B-B14F-4D97-AF65-F5344CB8AC3E}">
        <p14:creationId xmlns:p14="http://schemas.microsoft.com/office/powerpoint/2010/main" val="11860860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Nutrients do you need?</a:t>
            </a:r>
            <a:endParaRPr lang="en-US" dirty="0"/>
          </a:p>
        </p:txBody>
      </p:sp>
      <p:sp>
        <p:nvSpPr>
          <p:cNvPr id="3" name="Content Placeholder 2"/>
          <p:cNvSpPr>
            <a:spLocks noGrp="1"/>
          </p:cNvSpPr>
          <p:nvPr>
            <p:ph idx="1"/>
          </p:nvPr>
        </p:nvSpPr>
        <p:spPr/>
        <p:txBody>
          <a:bodyPr>
            <a:normAutofit lnSpcReduction="10000"/>
          </a:bodyPr>
          <a:lstStyle/>
          <a:p>
            <a:r>
              <a:rPr lang="en-US" dirty="0" smtClean="0"/>
              <a:t>Just as a car needs fuel in order to run, your body needs nutrients in food to perform the activities of daily life.</a:t>
            </a:r>
          </a:p>
          <a:p>
            <a:r>
              <a:rPr lang="en-US" dirty="0" smtClean="0"/>
              <a:t>The six types of nutrients are carbohydrates, proteins, fats, vitamins, minerals, and water.</a:t>
            </a:r>
          </a:p>
          <a:p>
            <a:r>
              <a:rPr lang="en-US" dirty="0" smtClean="0"/>
              <a:t>Yes water is a nutrient and its essential to every body function you have. In fact, a person can live for only about a week without it.</a:t>
            </a:r>
          </a:p>
        </p:txBody>
      </p:sp>
      <p:sp>
        <p:nvSpPr>
          <p:cNvPr id="4" name="Content Placeholder 3"/>
          <p:cNvSpPr>
            <a:spLocks noGrp="1"/>
          </p:cNvSpPr>
          <p:nvPr>
            <p:ph sz="half" idx="4294967295"/>
          </p:nvPr>
        </p:nvSpPr>
        <p:spPr>
          <a:xfrm>
            <a:off x="5105400" y="1600200"/>
            <a:ext cx="4038600" cy="4525963"/>
          </a:xfrm>
        </p:spPr>
        <p:txBody>
          <a:bodyPr/>
          <a:lstStyle/>
          <a:p>
            <a:pPr marL="0" indent="0">
              <a:buNone/>
            </a:pPr>
            <a:r>
              <a:rPr lang="en-US" dirty="0" smtClean="0"/>
              <a:t>	</a:t>
            </a:r>
            <a:r>
              <a:rPr lang="en-US" dirty="0"/>
              <a:t>	</a:t>
            </a:r>
          </a:p>
        </p:txBody>
      </p:sp>
    </p:spTree>
    <p:extLst>
      <p:ext uri="{BB962C8B-B14F-4D97-AF65-F5344CB8AC3E}">
        <p14:creationId xmlns:p14="http://schemas.microsoft.com/office/powerpoint/2010/main" val="10084651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Nutrients</a:t>
            </a:r>
            <a:endParaRPr lang="en-US" dirty="0"/>
          </a:p>
        </p:txBody>
      </p:sp>
      <p:sp>
        <p:nvSpPr>
          <p:cNvPr id="3" name="Content Placeholder 2"/>
          <p:cNvSpPr>
            <a:spLocks noGrp="1"/>
          </p:cNvSpPr>
          <p:nvPr>
            <p:ph idx="1"/>
          </p:nvPr>
        </p:nvSpPr>
        <p:spPr/>
        <p:txBody>
          <a:bodyPr>
            <a:normAutofit lnSpcReduction="10000"/>
          </a:bodyPr>
          <a:lstStyle/>
          <a:p>
            <a:r>
              <a:rPr lang="en-US" dirty="0" smtClean="0"/>
              <a:t>Carbohydrates- Your body uses carbohydrates as its main source of energy. When the energy from carbohydrates is not used right away, it is stored as body fat.</a:t>
            </a:r>
          </a:p>
          <a:p>
            <a:r>
              <a:rPr lang="en-US" dirty="0" smtClean="0"/>
              <a:t>Fiber helps carry wastes out of your body. </a:t>
            </a:r>
          </a:p>
          <a:p>
            <a:r>
              <a:rPr lang="en-US" dirty="0" smtClean="0"/>
              <a:t>Protein sources include fish, chicken, beef, eggs, milk, and most </a:t>
            </a:r>
            <a:r>
              <a:rPr lang="en-US" smtClean="0"/>
              <a:t>other dairy </a:t>
            </a:r>
            <a:r>
              <a:rPr lang="en-US" dirty="0" smtClean="0"/>
              <a:t>products. You can also get protein from beans, nuts and most soy-based products.</a:t>
            </a:r>
            <a:endParaRPr lang="en-US" dirty="0"/>
          </a:p>
          <a:p>
            <a:endParaRPr lang="en-US" dirty="0"/>
          </a:p>
        </p:txBody>
      </p:sp>
    </p:spTree>
    <p:extLst>
      <p:ext uri="{BB962C8B-B14F-4D97-AF65-F5344CB8AC3E}">
        <p14:creationId xmlns:p14="http://schemas.microsoft.com/office/powerpoint/2010/main" val="34097840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Nutrients Cont.</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Although fats are important, you only need small amounts in your diet. Eating too many foods that are high in fat can contribute to health problems, such as heart disease and some kinds of cancer.</a:t>
            </a:r>
          </a:p>
          <a:p>
            <a:r>
              <a:rPr lang="en-US" dirty="0" smtClean="0"/>
              <a:t>Some vitamins help your body fight disease, while others help your body produce energy.</a:t>
            </a:r>
          </a:p>
          <a:p>
            <a:r>
              <a:rPr lang="en-US" dirty="0" smtClean="0">
                <a:solidFill>
                  <a:srgbClr val="FF0000"/>
                </a:solidFill>
              </a:rPr>
              <a:t>Some very important and common minerals are iron, calcium, magnesium, phosphorus, potassium and sodium.</a:t>
            </a:r>
          </a:p>
          <a:p>
            <a:endParaRPr lang="en-US" dirty="0" smtClean="0"/>
          </a:p>
          <a:p>
            <a:endParaRPr lang="en-US" dirty="0"/>
          </a:p>
        </p:txBody>
      </p:sp>
    </p:spTree>
    <p:extLst>
      <p:ext uri="{BB962C8B-B14F-4D97-AF65-F5344CB8AC3E}">
        <p14:creationId xmlns:p14="http://schemas.microsoft.com/office/powerpoint/2010/main" val="6381924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Guidelines for Good Health</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dirty="0" smtClean="0"/>
              <a:t>Make Smart Food Choices</a:t>
            </a:r>
          </a:p>
          <a:p>
            <a:pPr lvl="1"/>
            <a:r>
              <a:rPr lang="en-US" dirty="0" smtClean="0"/>
              <a:t>Eat more fruits: whole fruits preferably because they have more fiber</a:t>
            </a:r>
          </a:p>
          <a:p>
            <a:pPr lvl="1"/>
            <a:r>
              <a:rPr lang="en-US" dirty="0" smtClean="0"/>
              <a:t>Vary your vegetables and eat more leafy, dark-green vegetables like broccoli and spinach.</a:t>
            </a:r>
          </a:p>
          <a:p>
            <a:pPr lvl="1"/>
            <a:r>
              <a:rPr lang="en-US" dirty="0" smtClean="0">
                <a:solidFill>
                  <a:srgbClr val="FF0000"/>
                </a:solidFill>
              </a:rPr>
              <a:t>Also be sure to eat enough calcium-rich food and a variety of protein-rich foods.</a:t>
            </a:r>
          </a:p>
          <a:p>
            <a:pPr lvl="1"/>
            <a:r>
              <a:rPr lang="en-US" dirty="0" smtClean="0">
                <a:solidFill>
                  <a:srgbClr val="FF0000"/>
                </a:solidFill>
              </a:rPr>
              <a:t>When you eat meat, choose lean cuts and dishes that are baked, broiled, or grilled rather than fried</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1655</TotalTime>
  <Words>736</Words>
  <Application>Microsoft Macintosh PowerPoint</Application>
  <PresentationFormat>On-screen Show (4:3)</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Nutrients for Good Health</vt:lpstr>
      <vt:lpstr>Things to Remember!</vt:lpstr>
      <vt:lpstr>Nutrients for Good Health(CN)</vt:lpstr>
      <vt:lpstr>Cont.(CN)</vt:lpstr>
      <vt:lpstr>Cont.(CN)</vt:lpstr>
      <vt:lpstr>What Nutrients do you need?</vt:lpstr>
      <vt:lpstr>Nutrients</vt:lpstr>
      <vt:lpstr>Nutrients Cont.</vt:lpstr>
      <vt:lpstr>Guidelines for Good Health</vt:lpstr>
      <vt:lpstr>Cont.</vt:lpstr>
      <vt:lpstr>Cont.</vt:lpstr>
      <vt:lpstr>Exit Slip</vt:lpstr>
    </vt:vector>
  </TitlesOfParts>
  <Company>CRMA5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Galileo’s Battle for the Heavens</dc:title>
  <dc:creator>Teacher</dc:creator>
  <cp:lastModifiedBy>Blas Arreola</cp:lastModifiedBy>
  <cp:revision>82</cp:revision>
  <cp:lastPrinted>2013-05-09T17:28:46Z</cp:lastPrinted>
  <dcterms:created xsi:type="dcterms:W3CDTF">2013-08-12T19:08:24Z</dcterms:created>
  <dcterms:modified xsi:type="dcterms:W3CDTF">2019-02-04T17:46:10Z</dcterms:modified>
</cp:coreProperties>
</file>