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6"/>
  </p:handoutMasterIdLst>
  <p:sldIdLst>
    <p:sldId id="256" r:id="rId2"/>
    <p:sldId id="280" r:id="rId3"/>
    <p:sldId id="257" r:id="rId4"/>
    <p:sldId id="291" r:id="rId5"/>
    <p:sldId id="292" r:id="rId6"/>
    <p:sldId id="276" r:id="rId7"/>
    <p:sldId id="294" r:id="rId8"/>
    <p:sldId id="298" r:id="rId9"/>
    <p:sldId id="299" r:id="rId10"/>
    <p:sldId id="300" r:id="rId11"/>
    <p:sldId id="297" r:id="rId12"/>
    <p:sldId id="296" r:id="rId13"/>
    <p:sldId id="304" r:id="rId14"/>
    <p:sldId id="30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0"/>
  </p:normalViewPr>
  <p:slideViewPr>
    <p:cSldViewPr snapToGrid="0" snapToObjects="1">
      <p:cViewPr varScale="1">
        <p:scale>
          <a:sx n="55" d="100"/>
          <a:sy n="55" d="100"/>
        </p:scale>
        <p:origin x="-101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6EDFB3-1655-6A49-B966-7DD86FB1CF15}" type="datetimeFigureOut">
              <a:rPr lang="en-US" smtClean="0"/>
              <a:pPr/>
              <a:t>4/23/19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96E0F-23DA-1040-9F69-38E1A4955636}" type="slidenum">
              <a:rPr lang="en-US" smtClean="0"/>
              <a:pPr/>
              <a:t>‹#›</a:t>
            </a:fld>
            <a:endParaRPr lang="en-US"/>
          </a:p>
        </p:txBody>
      </p:sp>
    </p:spTree>
    <p:extLst>
      <p:ext uri="{BB962C8B-B14F-4D97-AF65-F5344CB8AC3E}">
        <p14:creationId xmlns:p14="http://schemas.microsoft.com/office/powerpoint/2010/main" val="328662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32261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16032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5230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CE5F5-A0A1-1E44-AD6A-98FE2A5D6B9D}" type="datetimeFigureOut">
              <a:rPr lang="en-US" smtClean="0"/>
              <a:pPr/>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136303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CE5F5-A0A1-1E44-AD6A-98FE2A5D6B9D}" type="datetimeFigureOut">
              <a:rPr lang="en-US" smtClean="0"/>
              <a:pPr/>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304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CE5F5-A0A1-1E44-AD6A-98FE2A5D6B9D}" type="datetimeFigureOut">
              <a:rPr lang="en-US" smtClean="0"/>
              <a:pPr/>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41953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CE5F5-A0A1-1E44-AD6A-98FE2A5D6B9D}" type="datetimeFigureOut">
              <a:rPr lang="en-US" smtClean="0"/>
              <a:pPr/>
              <a:t>4/23/19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52170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CE5F5-A0A1-1E44-AD6A-98FE2A5D6B9D}" type="datetimeFigureOut">
              <a:rPr lang="en-US" smtClean="0"/>
              <a:pPr/>
              <a:t>4/23/19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71391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CE5F5-A0A1-1E44-AD6A-98FE2A5D6B9D}" type="datetimeFigureOut">
              <a:rPr lang="en-US" smtClean="0"/>
              <a:pPr/>
              <a:t>4/23/19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380347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69117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CE5F5-A0A1-1E44-AD6A-98FE2A5D6B9D}" type="datetimeFigureOut">
              <a:rPr lang="en-US" smtClean="0"/>
              <a:pPr/>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530110-3A96-5F4F-8B5D-B707BC7E5D25}" type="slidenum">
              <a:rPr lang="en-US" smtClean="0"/>
              <a:pPr/>
              <a:t>‹#›</a:t>
            </a:fld>
            <a:endParaRPr lang="en-US"/>
          </a:p>
        </p:txBody>
      </p:sp>
    </p:spTree>
    <p:extLst>
      <p:ext uri="{BB962C8B-B14F-4D97-AF65-F5344CB8AC3E}">
        <p14:creationId xmlns:p14="http://schemas.microsoft.com/office/powerpoint/2010/main" val="21057725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CE5F5-A0A1-1E44-AD6A-98FE2A5D6B9D}" type="datetimeFigureOut">
              <a:rPr lang="en-US" smtClean="0"/>
              <a:pPr/>
              <a:t>4/23/19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30110-3A96-5F4F-8B5D-B707BC7E5D25}" type="slidenum">
              <a:rPr lang="en-US" smtClean="0"/>
              <a:pPr/>
              <a:t>‹#›</a:t>
            </a:fld>
            <a:endParaRPr lang="en-US"/>
          </a:p>
        </p:txBody>
      </p:sp>
    </p:spTree>
    <p:extLst>
      <p:ext uri="{BB962C8B-B14F-4D97-AF65-F5344CB8AC3E}">
        <p14:creationId xmlns:p14="http://schemas.microsoft.com/office/powerpoint/2010/main" val="199287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ncer.org/cancer/cancercauses/tobaccocancer/questionsaboutsmokingtobaccoandhealth/questions-about-smoking-tobacco-and-health-effects-of-smok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Tobacco: A </a:t>
            </a:r>
            <a:r>
              <a:rPr lang="en-US" dirty="0"/>
              <a:t>H</a:t>
            </a:r>
            <a:r>
              <a:rPr lang="en-US" dirty="0" smtClean="0"/>
              <a:t>armful Drug</a:t>
            </a:r>
            <a:endParaRPr lang="en-US" dirty="0"/>
          </a:p>
        </p:txBody>
      </p:sp>
      <p:sp>
        <p:nvSpPr>
          <p:cNvPr id="3" name="Subtitle 2"/>
          <p:cNvSpPr>
            <a:spLocks noGrp="1"/>
          </p:cNvSpPr>
          <p:nvPr>
            <p:ph type="subTitle" idx="1"/>
          </p:nvPr>
        </p:nvSpPr>
        <p:spPr/>
        <p:txBody>
          <a:bodyPr/>
          <a:lstStyle/>
          <a:p>
            <a:r>
              <a:rPr lang="en-US" dirty="0" smtClean="0"/>
              <a:t>Notes</a:t>
            </a:r>
            <a:endParaRPr lang="en-US" dirty="0"/>
          </a:p>
        </p:txBody>
      </p:sp>
    </p:spTree>
    <p:extLst>
      <p:ext uri="{BB962C8B-B14F-4D97-AF65-F5344CB8AC3E}">
        <p14:creationId xmlns:p14="http://schemas.microsoft.com/office/powerpoint/2010/main" val="448464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Effects of Tobacco</a:t>
            </a:r>
            <a:endParaRPr lang="en-US" dirty="0"/>
          </a:p>
        </p:txBody>
      </p:sp>
      <p:sp>
        <p:nvSpPr>
          <p:cNvPr id="3" name="Content Placeholder 2"/>
          <p:cNvSpPr>
            <a:spLocks noGrp="1"/>
          </p:cNvSpPr>
          <p:nvPr>
            <p:ph idx="1"/>
          </p:nvPr>
        </p:nvSpPr>
        <p:spPr/>
        <p:txBody>
          <a:bodyPr>
            <a:noAutofit/>
          </a:bodyPr>
          <a:lstStyle/>
          <a:p>
            <a:r>
              <a:rPr lang="en-US" sz="2400" dirty="0" smtClean="0"/>
              <a:t>Long</a:t>
            </a:r>
            <a:r>
              <a:rPr lang="en-US" sz="2400" dirty="0"/>
              <a:t>-term, smoking is also a major cause of heart disease, aneurysms, bronchitis, emphysema, and stroke. </a:t>
            </a:r>
            <a:endParaRPr lang="en-US" sz="2400" dirty="0" smtClean="0"/>
          </a:p>
          <a:p>
            <a:r>
              <a:rPr lang="en-US" sz="2400" dirty="0" smtClean="0"/>
              <a:t>It </a:t>
            </a:r>
            <a:r>
              <a:rPr lang="en-US" sz="2400" dirty="0"/>
              <a:t>also makes pneumonia and asthma worse. Smoking is linked to about half of the gum disease in the United States, which means more tooth loss and mouth surgery</a:t>
            </a:r>
            <a:r>
              <a:rPr lang="en-US" sz="2400" dirty="0" smtClean="0"/>
              <a:t>.</a:t>
            </a:r>
          </a:p>
          <a:p>
            <a:r>
              <a:rPr lang="en-US" sz="2400" dirty="0" smtClean="0"/>
              <a:t> </a:t>
            </a:r>
            <a:r>
              <a:rPr lang="en-US" sz="2400" dirty="0"/>
              <a:t>Wounds take longer to heal and the immune system may not work as well in people who smoke.</a:t>
            </a:r>
          </a:p>
          <a:p>
            <a:r>
              <a:rPr lang="en-US" sz="2400" dirty="0"/>
              <a:t>Smoking also damages the arteries. This is why many vascular surgeons refuse to operate on patients with peripheral artery disease (poor blood circulation in the arms and legs) unless they stop smoking. </a:t>
            </a:r>
          </a:p>
        </p:txBody>
      </p:sp>
    </p:spTree>
    <p:extLst>
      <p:ext uri="{BB962C8B-B14F-4D97-AF65-F5344CB8AC3E}">
        <p14:creationId xmlns:p14="http://schemas.microsoft.com/office/powerpoint/2010/main" val="76007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Hand Smoke Can Cause</a:t>
            </a:r>
            <a:endParaRPr lang="en-US" dirty="0"/>
          </a:p>
        </p:txBody>
      </p:sp>
      <p:sp>
        <p:nvSpPr>
          <p:cNvPr id="3" name="Content Placeholder 2"/>
          <p:cNvSpPr>
            <a:spLocks noGrp="1"/>
          </p:cNvSpPr>
          <p:nvPr>
            <p:ph idx="1"/>
          </p:nvPr>
        </p:nvSpPr>
        <p:spPr/>
        <p:txBody>
          <a:bodyPr/>
          <a:lstStyle/>
          <a:p>
            <a:pPr>
              <a:buFont typeface="Arial" charset="0"/>
              <a:buChar char="•"/>
            </a:pPr>
            <a:r>
              <a:rPr lang="en-US" dirty="0"/>
              <a:t>Ear infections</a:t>
            </a:r>
          </a:p>
          <a:p>
            <a:pPr>
              <a:buFont typeface="Arial" charset="0"/>
              <a:buChar char="•"/>
            </a:pPr>
            <a:r>
              <a:rPr lang="en-US" dirty="0"/>
              <a:t>Asthma attacks</a:t>
            </a:r>
          </a:p>
          <a:p>
            <a:pPr>
              <a:buFont typeface="Arial" charset="0"/>
              <a:buChar char="•"/>
            </a:pPr>
            <a:r>
              <a:rPr lang="en-US" dirty="0"/>
              <a:t>Allergic reactions</a:t>
            </a:r>
          </a:p>
          <a:p>
            <a:pPr>
              <a:buFont typeface="Arial" charset="0"/>
              <a:buChar char="•"/>
            </a:pPr>
            <a:r>
              <a:rPr lang="en-US" dirty="0"/>
              <a:t>Cancer</a:t>
            </a:r>
          </a:p>
          <a:p>
            <a:pPr>
              <a:buFont typeface="Arial" charset="0"/>
              <a:buChar char="•"/>
            </a:pPr>
            <a:r>
              <a:rPr lang="en-US" dirty="0"/>
              <a:t>Smelly clothes</a:t>
            </a:r>
          </a:p>
          <a:p>
            <a:pPr>
              <a:buFont typeface="Arial" charset="0"/>
              <a:buChar char="•"/>
            </a:pPr>
            <a:r>
              <a:rPr lang="en-US" dirty="0"/>
              <a:t>Red, irritated </a:t>
            </a:r>
            <a:r>
              <a:rPr lang="en-US" dirty="0" smtClean="0"/>
              <a:t>eyes, etc.</a:t>
            </a:r>
            <a:endParaRPr lang="en-US" dirty="0"/>
          </a:p>
          <a:p>
            <a:pPr marL="0" indent="0">
              <a:buNone/>
            </a:pPr>
            <a:endParaRPr lang="en-US" dirty="0"/>
          </a:p>
        </p:txBody>
      </p:sp>
    </p:spTree>
    <p:extLst>
      <p:ext uri="{BB962C8B-B14F-4D97-AF65-F5344CB8AC3E}">
        <p14:creationId xmlns:p14="http://schemas.microsoft.com/office/powerpoint/2010/main" val="3236217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quit?</a:t>
            </a:r>
            <a:endParaRPr lang="en-US" dirty="0"/>
          </a:p>
        </p:txBody>
      </p:sp>
      <p:sp>
        <p:nvSpPr>
          <p:cNvPr id="3" name="Content Placeholder 2"/>
          <p:cNvSpPr>
            <a:spLocks noGrp="1"/>
          </p:cNvSpPr>
          <p:nvPr>
            <p:ph sz="half" idx="1"/>
          </p:nvPr>
        </p:nvSpPr>
        <p:spPr/>
        <p:txBody>
          <a:bodyPr>
            <a:normAutofit/>
          </a:bodyPr>
          <a:lstStyle/>
          <a:p>
            <a:r>
              <a:rPr lang="en-US" dirty="0" smtClean="0"/>
              <a:t>Nicotine Patch</a:t>
            </a:r>
          </a:p>
          <a:p>
            <a:pPr marL="0" indent="0">
              <a:buNone/>
            </a:pPr>
            <a:endParaRPr lang="en-US" dirty="0"/>
          </a:p>
          <a:p>
            <a:r>
              <a:rPr lang="en-US" dirty="0"/>
              <a:t>Nicotine Gum</a:t>
            </a:r>
          </a:p>
          <a:p>
            <a:pPr marL="0" indent="0">
              <a:buNone/>
            </a:pPr>
            <a:endParaRPr lang="en-US" dirty="0"/>
          </a:p>
          <a:p>
            <a:r>
              <a:rPr lang="en-US" dirty="0"/>
              <a:t>Cold Turkey</a:t>
            </a:r>
          </a:p>
          <a:p>
            <a:pPr marL="0" indent="0">
              <a:buNone/>
            </a:pPr>
            <a:endParaRPr lang="en-US" dirty="0"/>
          </a:p>
          <a:p>
            <a:r>
              <a:rPr lang="en-US" dirty="0"/>
              <a:t>Electronic/Water Vapor Cigarette</a:t>
            </a:r>
          </a:p>
          <a:p>
            <a:endParaRPr lang="en-US" dirty="0"/>
          </a:p>
        </p:txBody>
      </p:sp>
      <p:sp>
        <p:nvSpPr>
          <p:cNvPr id="4" name="Content Placeholder 3"/>
          <p:cNvSpPr>
            <a:spLocks noGrp="1"/>
          </p:cNvSpPr>
          <p:nvPr>
            <p:ph sz="half" idx="2"/>
          </p:nvPr>
        </p:nvSpPr>
        <p:spPr/>
        <p:txBody>
          <a:bodyPr/>
          <a:lstStyle/>
          <a:p>
            <a:r>
              <a:rPr lang="en-US" dirty="0"/>
              <a:t>Wooden Cigarette</a:t>
            </a:r>
          </a:p>
          <a:p>
            <a:pPr marL="0" indent="0">
              <a:buNone/>
            </a:pPr>
            <a:endParaRPr lang="en-US" dirty="0"/>
          </a:p>
          <a:p>
            <a:r>
              <a:rPr lang="en-US" dirty="0"/>
              <a:t>Acupuncture</a:t>
            </a:r>
          </a:p>
          <a:p>
            <a:pPr marL="0" indent="0">
              <a:buNone/>
            </a:pPr>
            <a:endParaRPr lang="en-US" dirty="0"/>
          </a:p>
          <a:p>
            <a:r>
              <a:rPr lang="en-US" dirty="0"/>
              <a:t>Hypnosis</a:t>
            </a:r>
          </a:p>
          <a:p>
            <a:pPr marL="0" indent="0">
              <a:buNone/>
            </a:pPr>
            <a:endParaRPr lang="en-US" dirty="0"/>
          </a:p>
          <a:p>
            <a:r>
              <a:rPr lang="en-US" dirty="0"/>
              <a:t>Hotlines</a:t>
            </a:r>
          </a:p>
          <a:p>
            <a:endParaRPr lang="en-US" dirty="0"/>
          </a:p>
        </p:txBody>
      </p:sp>
    </p:spTree>
    <p:extLst>
      <p:ext uri="{BB962C8B-B14F-4D97-AF65-F5344CB8AC3E}">
        <p14:creationId xmlns:p14="http://schemas.microsoft.com/office/powerpoint/2010/main" val="1791735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rPr>
              <a:t>Relative or Friend</a:t>
            </a:r>
            <a:endParaRPr lang="en-US" dirty="0">
              <a:solidFill>
                <a:srgbClr val="FF0000"/>
              </a:solidFill>
            </a:endParaRPr>
          </a:p>
        </p:txBody>
      </p:sp>
      <p:sp>
        <p:nvSpPr>
          <p:cNvPr id="6" name="Content Placeholder 5"/>
          <p:cNvSpPr>
            <a:spLocks noGrp="1"/>
          </p:cNvSpPr>
          <p:nvPr>
            <p:ph idx="1"/>
          </p:nvPr>
        </p:nvSpPr>
        <p:spPr/>
        <p:txBody>
          <a:bodyPr/>
          <a:lstStyle/>
          <a:p>
            <a:r>
              <a:rPr lang="en-US" dirty="0" smtClean="0">
                <a:solidFill>
                  <a:srgbClr val="008000"/>
                </a:solidFill>
              </a:rPr>
              <a:t>Does anyone here has a family member or friend that smokes tobacco?</a:t>
            </a:r>
            <a:endParaRPr lang="en-US" dirty="0">
              <a:solidFill>
                <a:srgbClr val="008000"/>
              </a:solidFill>
            </a:endParaRPr>
          </a:p>
        </p:txBody>
      </p:sp>
    </p:spTree>
    <p:extLst>
      <p:ext uri="{BB962C8B-B14F-4D97-AF65-F5344CB8AC3E}">
        <p14:creationId xmlns:p14="http://schemas.microsoft.com/office/powerpoint/2010/main" val="339474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a:hlinkClick r:id="rId2"/>
              </a:rPr>
              <a:t>http://www.cancer.org/cancer/cancercauses/tobaccocancer/questionsaboutsmokingtobaccoandhealth/questions-about-smoking-tobacco-and-health-effects-of-</a:t>
            </a:r>
            <a:r>
              <a:rPr lang="en-US" dirty="0" smtClean="0">
                <a:hlinkClick r:id="rId2"/>
              </a:rPr>
              <a:t>smoking</a:t>
            </a:r>
            <a:endParaRPr lang="en-US" dirty="0" smtClean="0"/>
          </a:p>
          <a:p>
            <a:r>
              <a:rPr lang="en-US" dirty="0" smtClean="0"/>
              <a:t>Teen Health Course 2. Glencoe McGraw Hill</a:t>
            </a:r>
            <a:endParaRPr lang="en-US" dirty="0"/>
          </a:p>
        </p:txBody>
      </p:sp>
    </p:spTree>
    <p:extLst>
      <p:ext uri="{BB962C8B-B14F-4D97-AF65-F5344CB8AC3E}">
        <p14:creationId xmlns:p14="http://schemas.microsoft.com/office/powerpoint/2010/main" val="72739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Remember!</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Update your Table of Contents.</a:t>
            </a:r>
          </a:p>
          <a:p>
            <a:pPr>
              <a:buNone/>
            </a:pPr>
            <a:r>
              <a:rPr lang="en-US" dirty="0" smtClean="0"/>
              <a:t>-Date: </a:t>
            </a:r>
            <a:r>
              <a:rPr lang="en-US" dirty="0"/>
              <a:t>4</a:t>
            </a:r>
            <a:r>
              <a:rPr lang="en-US" dirty="0" smtClean="0"/>
              <a:t>/</a:t>
            </a:r>
            <a:r>
              <a:rPr lang="en-US" dirty="0" smtClean="0"/>
              <a:t>24</a:t>
            </a:r>
            <a:r>
              <a:rPr lang="en-US" dirty="0" smtClean="0"/>
              <a:t>/19</a:t>
            </a:r>
            <a:endParaRPr lang="en-US" dirty="0" smtClean="0"/>
          </a:p>
          <a:p>
            <a:pPr>
              <a:buNone/>
            </a:pPr>
            <a:r>
              <a:rPr lang="en-US" dirty="0" smtClean="0"/>
              <a:t>-Title of Assignment: Tobacco: A Harmful Drug</a:t>
            </a:r>
          </a:p>
          <a:p>
            <a:pPr>
              <a:buNone/>
            </a:pPr>
            <a:r>
              <a:rPr lang="en-US" dirty="0" smtClean="0"/>
              <a:t>-Standards: 1.1 .</a:t>
            </a:r>
            <a:r>
              <a:rPr lang="en-US" dirty="0"/>
              <a:t>A</a:t>
            </a:r>
          </a:p>
          <a:p>
            <a:pPr>
              <a:buNone/>
            </a:pPr>
            <a:r>
              <a:rPr lang="en-US" dirty="0" smtClean="0">
                <a:solidFill>
                  <a:srgbClr val="FF0000"/>
                </a:solidFill>
              </a:rPr>
              <a:t>-Page #: </a:t>
            </a:r>
          </a:p>
          <a:p>
            <a:pPr>
              <a:buNone/>
            </a:pPr>
            <a:r>
              <a:rPr lang="en-US" dirty="0" smtClean="0">
                <a:solidFill>
                  <a:srgbClr val="FF0000"/>
                </a:solidFill>
              </a:rPr>
              <a:t>Vocabulary Index (Include page #): Words to be included today are </a:t>
            </a:r>
            <a:r>
              <a:rPr lang="en-US" u="sng" dirty="0" smtClean="0">
                <a:solidFill>
                  <a:srgbClr val="FF0000"/>
                </a:solidFill>
              </a:rPr>
              <a:t>nicotine</a:t>
            </a:r>
            <a:r>
              <a:rPr lang="en-US" dirty="0" smtClean="0">
                <a:solidFill>
                  <a:srgbClr val="FF0000"/>
                </a:solidFill>
              </a:rPr>
              <a:t>, </a:t>
            </a:r>
            <a:r>
              <a:rPr lang="en-US" u="sng" dirty="0" smtClean="0">
                <a:solidFill>
                  <a:srgbClr val="FF0000"/>
                </a:solidFill>
              </a:rPr>
              <a:t>carbon monoxide</a:t>
            </a:r>
            <a:r>
              <a:rPr lang="en-US" dirty="0" smtClean="0">
                <a:solidFill>
                  <a:srgbClr val="FF0000"/>
                </a:solidFill>
              </a:rPr>
              <a:t>, </a:t>
            </a:r>
            <a:r>
              <a:rPr lang="en-US" u="sng" dirty="0" smtClean="0">
                <a:solidFill>
                  <a:srgbClr val="FF0000"/>
                </a:solidFill>
              </a:rPr>
              <a:t>tar</a:t>
            </a:r>
            <a:r>
              <a:rPr lang="en-US" dirty="0" smtClean="0">
                <a:solidFill>
                  <a:srgbClr val="FF0000"/>
                </a:solidFill>
              </a:rPr>
              <a:t>, </a:t>
            </a:r>
            <a:r>
              <a:rPr lang="en-US" u="sng" dirty="0" smtClean="0">
                <a:solidFill>
                  <a:srgbClr val="FF0000"/>
                </a:solidFill>
              </a:rPr>
              <a:t>emphysema</a:t>
            </a:r>
            <a:r>
              <a:rPr lang="en-US" dirty="0" smtClean="0">
                <a:solidFill>
                  <a:srgbClr val="FF0000"/>
                </a:solidFill>
              </a:rPr>
              <a:t>, </a:t>
            </a:r>
            <a:r>
              <a:rPr lang="en-US" u="sng" dirty="0" smtClean="0">
                <a:solidFill>
                  <a:srgbClr val="FF0000"/>
                </a:solidFill>
              </a:rPr>
              <a:t>addiction</a:t>
            </a:r>
            <a:r>
              <a:rPr lang="en-US" dirty="0" smtClean="0">
                <a:solidFill>
                  <a:srgbClr val="FF0000"/>
                </a:solidFill>
              </a:rPr>
              <a:t>, </a:t>
            </a:r>
            <a:r>
              <a:rPr lang="en-US" u="sng" dirty="0" smtClean="0">
                <a:solidFill>
                  <a:srgbClr val="FF0000"/>
                </a:solidFill>
              </a:rPr>
              <a:t>snuff</a:t>
            </a:r>
            <a:r>
              <a:rPr lang="en-US" dirty="0" smtClean="0">
                <a:solidFill>
                  <a:srgbClr val="FF0000"/>
                </a:solidFill>
              </a:rPr>
              <a:t>, </a:t>
            </a:r>
            <a:r>
              <a:rPr lang="en-US" u="sng" dirty="0" smtClean="0">
                <a:solidFill>
                  <a:srgbClr val="FF0000"/>
                </a:solidFill>
              </a:rPr>
              <a:t>alveoli</a:t>
            </a:r>
            <a:r>
              <a:rPr lang="en-US" dirty="0" smtClean="0">
                <a:solidFill>
                  <a:srgbClr val="FF0000"/>
                </a:solidFill>
              </a:rPr>
              <a:t> and </a:t>
            </a:r>
            <a:r>
              <a:rPr lang="en-US" u="sng" dirty="0" smtClean="0">
                <a:solidFill>
                  <a:srgbClr val="FF0000"/>
                </a:solidFill>
              </a:rPr>
              <a:t>secondhand smoke</a:t>
            </a:r>
            <a:r>
              <a:rPr lang="en-US" dirty="0" smtClean="0">
                <a:solidFill>
                  <a:srgbClr val="FF0000"/>
                </a:solidFill>
              </a:rPr>
              <a:t>. DO NOT copy what is in </a:t>
            </a:r>
            <a:r>
              <a:rPr lang="en-US" b="1" dirty="0" smtClean="0">
                <a:solidFill>
                  <a:srgbClr val="FF0000"/>
                </a:solidFill>
              </a:rPr>
              <a:t>RED</a:t>
            </a:r>
            <a:r>
              <a:rPr lang="en-US" dirty="0" smtClean="0">
                <a:solidFill>
                  <a:srgbClr val="FF0000"/>
                </a:solidFill>
              </a:rPr>
              <a:t> bold, only BLACK!!</a:t>
            </a:r>
          </a:p>
          <a:p>
            <a:pPr>
              <a:buNone/>
            </a:pPr>
            <a:r>
              <a:rPr lang="en-US" dirty="0" smtClean="0">
                <a:solidFill>
                  <a:srgbClr val="FF0000"/>
                </a:solidFill>
              </a:rPr>
              <a:t>Anything in </a:t>
            </a:r>
            <a:r>
              <a:rPr lang="en-US" dirty="0" smtClean="0">
                <a:solidFill>
                  <a:srgbClr val="008000"/>
                </a:solidFill>
              </a:rPr>
              <a:t>GREEN</a:t>
            </a:r>
            <a:r>
              <a:rPr lang="en-US" dirty="0" smtClean="0">
                <a:solidFill>
                  <a:srgbClr val="FF0000"/>
                </a:solidFill>
              </a:rPr>
              <a:t> is a question for you to answer only</a:t>
            </a:r>
            <a:r>
              <a:rPr lang="en-US" dirty="0" smtClean="0"/>
              <a:t>. </a:t>
            </a:r>
          </a:p>
          <a:p>
            <a:pPr>
              <a:buNone/>
            </a:pPr>
            <a:r>
              <a:rPr lang="en-US" dirty="0"/>
              <a:t>*Visit </a:t>
            </a:r>
            <a:r>
              <a:rPr lang="en-US" dirty="0" err="1"/>
              <a:t>www.glencoe.com</a:t>
            </a:r>
            <a:r>
              <a:rPr lang="en-US" dirty="0"/>
              <a:t> to complete online study guides and self assessments.</a:t>
            </a:r>
          </a:p>
          <a:p>
            <a:pPr>
              <a:buNone/>
            </a:pPr>
            <a:r>
              <a:rPr lang="en-US" dirty="0"/>
              <a:t>*Today’s notes and more alcohol related resources can be found at www.alliancefitness24-7.weebly.com</a:t>
            </a:r>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Tobacco: A Harmful Drug (CN)</a:t>
            </a:r>
            <a:endParaRPr lang="en-US" dirty="0"/>
          </a:p>
        </p:txBody>
      </p:sp>
      <p:sp>
        <p:nvSpPr>
          <p:cNvPr id="5" name="Content Placeholder 4"/>
          <p:cNvSpPr>
            <a:spLocks noGrp="1"/>
          </p:cNvSpPr>
          <p:nvPr>
            <p:ph sz="half" idx="1"/>
          </p:nvPr>
        </p:nvSpPr>
        <p:spPr>
          <a:xfrm>
            <a:off x="457200" y="1417638"/>
            <a:ext cx="4038600" cy="4525963"/>
          </a:xfrm>
        </p:spPr>
        <p:txBody>
          <a:bodyPr>
            <a:normAutofit lnSpcReduction="10000"/>
          </a:bodyPr>
          <a:lstStyle/>
          <a:p>
            <a:r>
              <a:rPr lang="en-US" dirty="0" smtClean="0"/>
              <a:t>Nicotine</a:t>
            </a:r>
          </a:p>
          <a:p>
            <a:endParaRPr lang="en-US" dirty="0"/>
          </a:p>
          <a:p>
            <a:endParaRPr lang="en-US" dirty="0" smtClean="0"/>
          </a:p>
          <a:p>
            <a:endParaRPr lang="en-US" dirty="0"/>
          </a:p>
          <a:p>
            <a:r>
              <a:rPr lang="en-US" dirty="0" smtClean="0"/>
              <a:t>Carbon Monoxide</a:t>
            </a:r>
          </a:p>
          <a:p>
            <a:endParaRPr lang="en-US" dirty="0"/>
          </a:p>
          <a:p>
            <a:endParaRPr lang="en-US" dirty="0" smtClean="0"/>
          </a:p>
          <a:p>
            <a:r>
              <a:rPr lang="en-US" dirty="0" smtClean="0"/>
              <a:t>Tar </a:t>
            </a:r>
          </a:p>
        </p:txBody>
      </p:sp>
      <p:sp>
        <p:nvSpPr>
          <p:cNvPr id="6" name="Content Placeholder 5"/>
          <p:cNvSpPr>
            <a:spLocks noGrp="1"/>
          </p:cNvSpPr>
          <p:nvPr>
            <p:ph sz="half" idx="2"/>
          </p:nvPr>
        </p:nvSpPr>
        <p:spPr/>
        <p:txBody>
          <a:bodyPr>
            <a:normAutofit lnSpcReduction="10000"/>
          </a:bodyPr>
          <a:lstStyle/>
          <a:p>
            <a:r>
              <a:rPr lang="en-US" dirty="0" smtClean="0"/>
              <a:t>Is a drug that speeds up the heartbeat and affects the central nervous system.</a:t>
            </a:r>
          </a:p>
          <a:p>
            <a:r>
              <a:rPr lang="en-US" dirty="0" smtClean="0"/>
              <a:t>Is a poisonous, odorless gas produced when tobacco burns.</a:t>
            </a:r>
          </a:p>
          <a:p>
            <a:r>
              <a:rPr lang="en-US" dirty="0" smtClean="0"/>
              <a:t>Is a thick, oily, dark liquid that forms when tobacco burns.</a:t>
            </a:r>
          </a:p>
          <a:p>
            <a:pPr>
              <a:buNone/>
            </a:pPr>
            <a:endParaRPr lang="en-US" dirty="0" smtClean="0"/>
          </a:p>
          <a:p>
            <a:endParaRPr lang="en-US" dirty="0" smtClean="0"/>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Tobacco: A Harmful Drug (CN)</a:t>
            </a:r>
          </a:p>
        </p:txBody>
      </p:sp>
      <p:sp>
        <p:nvSpPr>
          <p:cNvPr id="5" name="Content Placeholder 4"/>
          <p:cNvSpPr>
            <a:spLocks noGrp="1"/>
          </p:cNvSpPr>
          <p:nvPr>
            <p:ph sz="half" idx="1"/>
          </p:nvPr>
        </p:nvSpPr>
        <p:spPr/>
        <p:txBody>
          <a:bodyPr>
            <a:normAutofit lnSpcReduction="10000"/>
          </a:bodyPr>
          <a:lstStyle/>
          <a:p>
            <a:r>
              <a:rPr lang="en-US" dirty="0" smtClean="0"/>
              <a:t>Emphysema</a:t>
            </a:r>
          </a:p>
          <a:p>
            <a:endParaRPr lang="en-US" dirty="0" smtClean="0"/>
          </a:p>
          <a:p>
            <a:pPr>
              <a:buNone/>
            </a:pPr>
            <a:endParaRPr lang="en-US" dirty="0" smtClean="0"/>
          </a:p>
          <a:p>
            <a:pPr>
              <a:buNone/>
            </a:pPr>
            <a:endParaRPr lang="en-US" dirty="0" smtClean="0"/>
          </a:p>
          <a:p>
            <a:r>
              <a:rPr lang="en-US" dirty="0" smtClean="0"/>
              <a:t>Addiction</a:t>
            </a:r>
          </a:p>
          <a:p>
            <a:pPr>
              <a:buNone/>
            </a:pPr>
            <a:endParaRPr lang="en-US" dirty="0" smtClean="0"/>
          </a:p>
          <a:p>
            <a:pPr>
              <a:buNone/>
            </a:pPr>
            <a:endParaRPr lang="en-US" dirty="0" smtClean="0"/>
          </a:p>
          <a:p>
            <a:r>
              <a:rPr lang="en-US" dirty="0" smtClean="0"/>
              <a:t>Snuff</a:t>
            </a:r>
          </a:p>
          <a:p>
            <a:pPr>
              <a:buNone/>
            </a:pPr>
            <a:endParaRPr lang="en-US" dirty="0" smtClean="0"/>
          </a:p>
        </p:txBody>
      </p:sp>
      <p:sp>
        <p:nvSpPr>
          <p:cNvPr id="6" name="Content Placeholder 5"/>
          <p:cNvSpPr>
            <a:spLocks noGrp="1"/>
          </p:cNvSpPr>
          <p:nvPr>
            <p:ph sz="half" idx="2"/>
          </p:nvPr>
        </p:nvSpPr>
        <p:spPr/>
        <p:txBody>
          <a:bodyPr>
            <a:normAutofit lnSpcReduction="10000"/>
          </a:bodyPr>
          <a:lstStyle/>
          <a:p>
            <a:r>
              <a:rPr lang="en-US" dirty="0" smtClean="0"/>
              <a:t>Is a disease that occurs when the tiny air sacs in the lungs lose their elasticity, or ability to stretch.</a:t>
            </a:r>
          </a:p>
          <a:p>
            <a:r>
              <a:rPr lang="en-US" dirty="0" smtClean="0"/>
              <a:t>Is the body’s physical or mental need for a drug or other substance.</a:t>
            </a:r>
          </a:p>
          <a:p>
            <a:r>
              <a:rPr lang="en-US" dirty="0" smtClean="0"/>
              <a:t>Is finely ground tobacco that is inhaled or held in the mouth or cheeks.</a:t>
            </a:r>
          </a:p>
          <a:p>
            <a:endParaRPr lang="en-US" dirty="0" smtClean="0"/>
          </a:p>
          <a:p>
            <a:pPr>
              <a:buNone/>
            </a:pPr>
            <a:endParaRPr lang="en-US" dirty="0" smtClean="0"/>
          </a:p>
          <a:p>
            <a:endParaRPr lang="en-US" dirty="0" smtClean="0"/>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Tobacco: A Harmful Drug (CN)</a:t>
            </a:r>
          </a:p>
        </p:txBody>
      </p:sp>
      <p:sp>
        <p:nvSpPr>
          <p:cNvPr id="5" name="Content Placeholder 4"/>
          <p:cNvSpPr>
            <a:spLocks noGrp="1"/>
          </p:cNvSpPr>
          <p:nvPr>
            <p:ph sz="half" idx="1"/>
          </p:nvPr>
        </p:nvSpPr>
        <p:spPr/>
        <p:txBody>
          <a:bodyPr>
            <a:normAutofit/>
          </a:bodyPr>
          <a:lstStyle/>
          <a:p>
            <a:r>
              <a:rPr lang="en-US" dirty="0" smtClean="0"/>
              <a:t>Alveoli</a:t>
            </a:r>
          </a:p>
          <a:p>
            <a:endParaRPr lang="en-US" dirty="0" smtClean="0"/>
          </a:p>
          <a:p>
            <a:r>
              <a:rPr lang="en-US" dirty="0" smtClean="0"/>
              <a:t>Secondhand smoke</a:t>
            </a:r>
          </a:p>
          <a:p>
            <a:pPr>
              <a:buNone/>
            </a:pPr>
            <a:endParaRPr lang="en-US" dirty="0" smtClean="0"/>
          </a:p>
          <a:p>
            <a:pPr>
              <a:buNone/>
            </a:pPr>
            <a:endParaRPr lang="en-US" dirty="0" smtClean="0"/>
          </a:p>
        </p:txBody>
      </p:sp>
      <p:sp>
        <p:nvSpPr>
          <p:cNvPr id="6" name="Content Placeholder 5"/>
          <p:cNvSpPr>
            <a:spLocks noGrp="1"/>
          </p:cNvSpPr>
          <p:nvPr>
            <p:ph sz="half" idx="2"/>
          </p:nvPr>
        </p:nvSpPr>
        <p:spPr/>
        <p:txBody>
          <a:bodyPr>
            <a:normAutofit/>
          </a:bodyPr>
          <a:lstStyle/>
          <a:p>
            <a:r>
              <a:rPr lang="en-US" dirty="0" smtClean="0"/>
              <a:t>The tiny air sacs in the lungs.</a:t>
            </a:r>
          </a:p>
          <a:p>
            <a:r>
              <a:rPr lang="en-US" dirty="0" smtClean="0"/>
              <a:t>Is air that has been contaminated by tobacco smoke.</a:t>
            </a:r>
          </a:p>
          <a:p>
            <a:pPr>
              <a:buNone/>
            </a:pPr>
            <a:endParaRPr lang="en-US" dirty="0" smtClean="0"/>
          </a:p>
          <a:p>
            <a:endParaRPr lang="en-US" dirty="0" smtClean="0"/>
          </a:p>
        </p:txBody>
      </p:sp>
    </p:spTree>
    <p:extLst>
      <p:ext uri="{BB962C8B-B14F-4D97-AF65-F5344CB8AC3E}">
        <p14:creationId xmlns:p14="http://schemas.microsoft.com/office/powerpoint/2010/main" val="31709352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Facts About Tobacco</a:t>
            </a:r>
            <a:endParaRPr lang="en-US" dirty="0"/>
          </a:p>
        </p:txBody>
      </p:sp>
      <p:sp>
        <p:nvSpPr>
          <p:cNvPr id="4" name="Content Placeholder 3"/>
          <p:cNvSpPr>
            <a:spLocks noGrp="1"/>
          </p:cNvSpPr>
          <p:nvPr>
            <p:ph idx="1"/>
          </p:nvPr>
        </p:nvSpPr>
        <p:spPr/>
        <p:txBody>
          <a:bodyPr>
            <a:normAutofit lnSpcReduction="10000"/>
          </a:bodyPr>
          <a:lstStyle/>
          <a:p>
            <a:r>
              <a:rPr lang="en-US" dirty="0" smtClean="0"/>
              <a:t>A single puff of tobacco smoke contains more than 4,000 harmful chemicals!</a:t>
            </a:r>
          </a:p>
          <a:p>
            <a:r>
              <a:rPr lang="en-US" dirty="0" smtClean="0"/>
              <a:t>Most of those chemicals hurt your body’s ability to work properly.</a:t>
            </a:r>
          </a:p>
          <a:p>
            <a:r>
              <a:rPr lang="en-US" dirty="0" smtClean="0"/>
              <a:t>Several of them can cause cancer in people who smoke.</a:t>
            </a:r>
          </a:p>
          <a:p>
            <a:r>
              <a:rPr lang="en-US" dirty="0" smtClean="0"/>
              <a:t>In the United States, more than 400,000 people die every year from smoking-related illnesses. </a:t>
            </a:r>
            <a:endParaRPr lang="en-US" dirty="0"/>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in Tobacco</a:t>
            </a:r>
            <a:endParaRPr lang="en-US" dirty="0"/>
          </a:p>
        </p:txBody>
      </p:sp>
      <p:sp>
        <p:nvSpPr>
          <p:cNvPr id="3" name="Content Placeholder 2"/>
          <p:cNvSpPr>
            <a:spLocks noGrp="1"/>
          </p:cNvSpPr>
          <p:nvPr>
            <p:ph idx="1"/>
          </p:nvPr>
        </p:nvSpPr>
        <p:spPr/>
        <p:txBody>
          <a:bodyPr>
            <a:normAutofit/>
          </a:bodyPr>
          <a:lstStyle/>
          <a:p>
            <a:r>
              <a:rPr lang="en-US" dirty="0" smtClean="0"/>
              <a:t>Tobacco contains a number of harmful chemicals, such as nicotine.</a:t>
            </a:r>
          </a:p>
          <a:p>
            <a:r>
              <a:rPr lang="en-US" dirty="0" smtClean="0"/>
              <a:t>Tobacco smoke also contains carbon monoxide.</a:t>
            </a:r>
          </a:p>
          <a:p>
            <a:r>
              <a:rPr lang="en-US" dirty="0" smtClean="0"/>
              <a:t>A third substance is tar.</a:t>
            </a:r>
          </a:p>
          <a:p>
            <a:r>
              <a:rPr lang="en-US" dirty="0" smtClean="0"/>
              <a:t>A ton of other deadly substances.</a:t>
            </a:r>
          </a:p>
          <a:p>
            <a:endParaRPr lang="en-US" dirty="0" smtClean="0"/>
          </a:p>
        </p:txBody>
      </p:sp>
      <p:sp>
        <p:nvSpPr>
          <p:cNvPr id="4" name="Content Placeholder 3"/>
          <p:cNvSpPr>
            <a:spLocks noGrp="1"/>
          </p:cNvSpPr>
          <p:nvPr>
            <p:ph sz="half" idx="4294967295"/>
          </p:nvPr>
        </p:nvSpPr>
        <p:spPr>
          <a:xfrm>
            <a:off x="5105400" y="1600200"/>
            <a:ext cx="4038600" cy="4525963"/>
          </a:xfrm>
        </p:spPr>
        <p:txBody>
          <a:bodyPr/>
          <a:lstStyle/>
          <a:p>
            <a:pPr marL="0" indent="0">
              <a:buNone/>
            </a:pPr>
            <a:r>
              <a:rPr lang="en-US" dirty="0" smtClean="0"/>
              <a:t>	</a:t>
            </a:r>
            <a:r>
              <a:rPr lang="en-US" dirty="0"/>
              <a:t>	</a:t>
            </a:r>
          </a:p>
        </p:txBody>
      </p:sp>
    </p:spTree>
    <p:extLst>
      <p:ext uri="{BB962C8B-B14F-4D97-AF65-F5344CB8AC3E}">
        <p14:creationId xmlns:p14="http://schemas.microsoft.com/office/powerpoint/2010/main" val="10084651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0"/>
            <a:ext cx="8523893" cy="6858000"/>
          </a:xfrm>
          <a:prstGeom prst="rect">
            <a:avLst/>
          </a:prstGeom>
        </p:spPr>
      </p:pic>
    </p:spTree>
    <p:extLst>
      <p:ext uri="{BB962C8B-B14F-4D97-AF65-F5344CB8AC3E}">
        <p14:creationId xmlns:p14="http://schemas.microsoft.com/office/powerpoint/2010/main" val="15917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Short-term Effects of Tobacco</a:t>
            </a:r>
            <a:endParaRPr lang="en-US" dirty="0"/>
          </a:p>
        </p:txBody>
      </p:sp>
      <p:sp>
        <p:nvSpPr>
          <p:cNvPr id="6" name="Content Placeholder 5"/>
          <p:cNvSpPr>
            <a:spLocks noGrp="1"/>
          </p:cNvSpPr>
          <p:nvPr>
            <p:ph idx="1"/>
          </p:nvPr>
        </p:nvSpPr>
        <p:spPr/>
        <p:txBody>
          <a:bodyPr>
            <a:normAutofit lnSpcReduction="10000"/>
          </a:bodyPr>
          <a:lstStyle/>
          <a:p>
            <a:r>
              <a:rPr lang="en-US" dirty="0"/>
              <a:t>Smoking also causes many short-term effects, such as poor lung function. This is why smokers often suffer shortness of breath and nagging coughs. </a:t>
            </a:r>
            <a:endParaRPr lang="en-US" dirty="0" smtClean="0"/>
          </a:p>
          <a:p>
            <a:r>
              <a:rPr lang="en-US" dirty="0" smtClean="0"/>
              <a:t>They </a:t>
            </a:r>
            <a:r>
              <a:rPr lang="en-US" dirty="0"/>
              <a:t>often tire quickly during physical activity. </a:t>
            </a:r>
            <a:endParaRPr lang="en-US" dirty="0" smtClean="0"/>
          </a:p>
          <a:p>
            <a:r>
              <a:rPr lang="en-US" dirty="0" smtClean="0"/>
              <a:t>Some </a:t>
            </a:r>
            <a:r>
              <a:rPr lang="en-US" dirty="0"/>
              <a:t>other common short-term effects include decreased sense of smell and taste, premature aging of the skin, bad breath, and stained teeth.</a:t>
            </a:r>
          </a:p>
        </p:txBody>
      </p:sp>
    </p:spTree>
    <p:extLst>
      <p:ext uri="{BB962C8B-B14F-4D97-AF65-F5344CB8AC3E}">
        <p14:creationId xmlns:p14="http://schemas.microsoft.com/office/powerpoint/2010/main" val="324055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1688</TotalTime>
  <Words>651</Words>
  <Application>Microsoft Macintosh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Tobacco: A Harmful Drug</vt:lpstr>
      <vt:lpstr>Things to Remember!</vt:lpstr>
      <vt:lpstr>Tobacco: A Harmful Drug (CN)</vt:lpstr>
      <vt:lpstr>Tobacco: A Harmful Drug (CN)</vt:lpstr>
      <vt:lpstr>Tobacco: A Harmful Drug (CN)</vt:lpstr>
      <vt:lpstr>Facts About Tobacco</vt:lpstr>
      <vt:lpstr>What’s in Tobacco</vt:lpstr>
      <vt:lpstr>PowerPoint Presentation</vt:lpstr>
      <vt:lpstr>Short-term Effects of Tobacco</vt:lpstr>
      <vt:lpstr>Long-term Effects of Tobacco</vt:lpstr>
      <vt:lpstr>Second Hand Smoke Can Cause</vt:lpstr>
      <vt:lpstr>How do you quit?</vt:lpstr>
      <vt:lpstr>Relative or Friend</vt:lpstr>
      <vt:lpstr>Works Cited</vt:lpstr>
    </vt:vector>
  </TitlesOfParts>
  <Company>CRMA5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Galileo’s Battle for the Heavens</dc:title>
  <dc:creator>Teacher</dc:creator>
  <cp:lastModifiedBy>Blas Arreola</cp:lastModifiedBy>
  <cp:revision>109</cp:revision>
  <cp:lastPrinted>2013-05-09T17:28:46Z</cp:lastPrinted>
  <dcterms:created xsi:type="dcterms:W3CDTF">2013-11-12T05:10:50Z</dcterms:created>
  <dcterms:modified xsi:type="dcterms:W3CDTF">2019-04-23T22:18:10Z</dcterms:modified>
</cp:coreProperties>
</file>