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8" r:id="rId6"/>
    <p:sldId id="269" r:id="rId7"/>
    <p:sldId id="270" r:id="rId8"/>
    <p:sldId id="263" r:id="rId9"/>
    <p:sldId id="260" r:id="rId10"/>
    <p:sldId id="261" r:id="rId11"/>
    <p:sldId id="262" r:id="rId12"/>
    <p:sldId id="264" r:id="rId13"/>
    <p:sldId id="265" r:id="rId14"/>
    <p:sldId id="271" r:id="rId15"/>
    <p:sldId id="272" r:id="rId16"/>
    <p:sldId id="267"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1" d="100"/>
          <a:sy n="51" d="100"/>
        </p:scale>
        <p:origin x="-1144"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F29E238-0ED0-7048-A146-2CE0A43786A2}" type="datetimeFigureOut">
              <a:rPr lang="en-US" smtClean="0"/>
              <a:pPr/>
              <a:t>8/15/18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A9ECCF-3995-9340-BD91-D4F345B310E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29E238-0ED0-7048-A146-2CE0A43786A2}" type="datetimeFigureOut">
              <a:rPr lang="en-US" smtClean="0"/>
              <a:pPr/>
              <a:t>8/15/18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A9ECCF-3995-9340-BD91-D4F345B310E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29E238-0ED0-7048-A146-2CE0A43786A2}" type="datetimeFigureOut">
              <a:rPr lang="en-US" smtClean="0"/>
              <a:pPr/>
              <a:t>8/15/18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A9ECCF-3995-9340-BD91-D4F345B310E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29E238-0ED0-7048-A146-2CE0A43786A2}" type="datetimeFigureOut">
              <a:rPr lang="en-US" smtClean="0"/>
              <a:pPr/>
              <a:t>8/15/18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A9ECCF-3995-9340-BD91-D4F345B310E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29E238-0ED0-7048-A146-2CE0A43786A2}" type="datetimeFigureOut">
              <a:rPr lang="en-US" smtClean="0"/>
              <a:pPr/>
              <a:t>8/15/18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A9ECCF-3995-9340-BD91-D4F345B310E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F29E238-0ED0-7048-A146-2CE0A43786A2}" type="datetimeFigureOut">
              <a:rPr lang="en-US" smtClean="0"/>
              <a:pPr/>
              <a:t>8/15/18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A9ECCF-3995-9340-BD91-D4F345B310E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F29E238-0ED0-7048-A146-2CE0A43786A2}" type="datetimeFigureOut">
              <a:rPr lang="en-US" smtClean="0"/>
              <a:pPr/>
              <a:t>8/15/18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A9ECCF-3995-9340-BD91-D4F345B310E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F29E238-0ED0-7048-A146-2CE0A43786A2}" type="datetimeFigureOut">
              <a:rPr lang="en-US" smtClean="0"/>
              <a:pPr/>
              <a:t>8/15/18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A9ECCF-3995-9340-BD91-D4F345B310E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29E238-0ED0-7048-A146-2CE0A43786A2}" type="datetimeFigureOut">
              <a:rPr lang="en-US" smtClean="0"/>
              <a:pPr/>
              <a:t>8/15/18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A9ECCF-3995-9340-BD91-D4F345B310E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29E238-0ED0-7048-A146-2CE0A43786A2}" type="datetimeFigureOut">
              <a:rPr lang="en-US" smtClean="0"/>
              <a:pPr/>
              <a:t>8/15/18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A9ECCF-3995-9340-BD91-D4F345B310E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29E238-0ED0-7048-A146-2CE0A43786A2}" type="datetimeFigureOut">
              <a:rPr lang="en-US" smtClean="0"/>
              <a:pPr/>
              <a:t>8/15/18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A9ECCF-3995-9340-BD91-D4F345B310E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29E238-0ED0-7048-A146-2CE0A43786A2}" type="datetimeFigureOut">
              <a:rPr lang="en-US" smtClean="0"/>
              <a:pPr/>
              <a:t>8/15/18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A9ECCF-3995-9340-BD91-D4F345B310E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nJWCXmt8kv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14425"/>
            <a:ext cx="7772400" cy="3065030"/>
          </a:xfrm>
        </p:spPr>
        <p:txBody>
          <a:bodyPr>
            <a:normAutofit/>
          </a:bodyPr>
          <a:lstStyle/>
          <a:p>
            <a:r>
              <a:rPr lang="en-US" dirty="0" smtClean="0"/>
              <a:t>Introduction to the “</a:t>
            </a:r>
            <a:r>
              <a:rPr lang="en-US" dirty="0" err="1" smtClean="0"/>
              <a:t>FitnessGram</a:t>
            </a:r>
            <a:r>
              <a:rPr lang="en-US" dirty="0" smtClean="0"/>
              <a:t>” </a:t>
            </a:r>
            <a:br>
              <a:rPr lang="en-US" dirty="0" smtClean="0"/>
            </a:br>
            <a:r>
              <a:rPr lang="en-US" dirty="0" smtClean="0"/>
              <a:t>P.F.T. Assessments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899" y="274638"/>
            <a:ext cx="8629887" cy="1143000"/>
          </a:xfrm>
        </p:spPr>
        <p:txBody>
          <a:bodyPr>
            <a:normAutofit fontScale="90000"/>
          </a:bodyPr>
          <a:lstStyle/>
          <a:p>
            <a:r>
              <a:rPr lang="en-US" b="1" dirty="0" smtClean="0"/>
              <a:t>3. Abdominal Strength &amp; Endurance (c)</a:t>
            </a:r>
            <a:endParaRPr lang="en-US" b="1" dirty="0"/>
          </a:p>
        </p:txBody>
      </p:sp>
      <p:sp>
        <p:nvSpPr>
          <p:cNvPr id="3" name="Content Placeholder 2"/>
          <p:cNvSpPr>
            <a:spLocks noGrp="1"/>
          </p:cNvSpPr>
          <p:nvPr>
            <p:ph idx="1"/>
          </p:nvPr>
        </p:nvSpPr>
        <p:spPr>
          <a:xfrm>
            <a:off x="457200" y="1600200"/>
            <a:ext cx="8229600" cy="4525963"/>
          </a:xfrm>
        </p:spPr>
        <p:txBody>
          <a:bodyPr/>
          <a:lstStyle/>
          <a:p>
            <a:r>
              <a:rPr lang="en-US" dirty="0" smtClean="0">
                <a:solidFill>
                  <a:srgbClr val="FF0000"/>
                </a:solidFill>
              </a:rPr>
              <a:t>Definition: is the ability of the abdomen muscles to exert force for an extended period</a:t>
            </a:r>
          </a:p>
          <a:p>
            <a:pPr>
              <a:buNone/>
            </a:pPr>
            <a:endParaRPr lang="en-US" dirty="0" smtClean="0"/>
          </a:p>
          <a:p>
            <a:pPr>
              <a:buNone/>
            </a:pPr>
            <a:endParaRPr lang="en-US" dirty="0" smtClean="0"/>
          </a:p>
          <a:p>
            <a:r>
              <a:rPr lang="en-US" u="sng" dirty="0"/>
              <a:t>Used to measure:</a:t>
            </a:r>
            <a:endParaRPr lang="en-US" dirty="0"/>
          </a:p>
          <a:p>
            <a:pPr>
              <a:buNone/>
            </a:pPr>
            <a:r>
              <a:rPr lang="en-US" dirty="0" smtClean="0"/>
              <a:t>  </a:t>
            </a:r>
            <a:r>
              <a:rPr lang="en-US" dirty="0" smtClean="0"/>
              <a:t>Curl-ups/Sit-ups</a:t>
            </a:r>
          </a:p>
          <a:p>
            <a:endParaRPr lang="en-US" dirty="0" smtClean="0"/>
          </a:p>
          <a:p>
            <a:endParaRPr lang="en-US" dirty="0"/>
          </a:p>
        </p:txBody>
      </p:sp>
      <p:pic>
        <p:nvPicPr>
          <p:cNvPr id="6" name="Picture 5"/>
          <p:cNvPicPr>
            <a:picLocks noChangeAspect="1"/>
          </p:cNvPicPr>
          <p:nvPr/>
        </p:nvPicPr>
        <p:blipFill rotWithShape="1">
          <a:blip r:embed="rId2"/>
          <a:srcRect t="14844" r="8899" b="12194"/>
          <a:stretch/>
        </p:blipFill>
        <p:spPr>
          <a:xfrm>
            <a:off x="4008670" y="3324658"/>
            <a:ext cx="4441405" cy="2801505"/>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331" y="274638"/>
            <a:ext cx="8730906" cy="1143000"/>
          </a:xfrm>
        </p:spPr>
        <p:txBody>
          <a:bodyPr>
            <a:normAutofit fontScale="90000"/>
          </a:bodyPr>
          <a:lstStyle/>
          <a:p>
            <a:r>
              <a:rPr lang="en-US" b="1" dirty="0" smtClean="0"/>
              <a:t>4. Upper Body Strength &amp; Endurance (b)</a:t>
            </a:r>
            <a:endParaRPr lang="en-US" b="1" dirty="0"/>
          </a:p>
        </p:txBody>
      </p:sp>
      <p:sp>
        <p:nvSpPr>
          <p:cNvPr id="3" name="Content Placeholder 2"/>
          <p:cNvSpPr>
            <a:spLocks noGrp="1"/>
          </p:cNvSpPr>
          <p:nvPr>
            <p:ph idx="1"/>
          </p:nvPr>
        </p:nvSpPr>
        <p:spPr>
          <a:xfrm>
            <a:off x="457200" y="1600200"/>
            <a:ext cx="8229600" cy="4525963"/>
          </a:xfrm>
        </p:spPr>
        <p:txBody>
          <a:bodyPr/>
          <a:lstStyle/>
          <a:p>
            <a:r>
              <a:rPr lang="en-US" dirty="0" smtClean="0">
                <a:solidFill>
                  <a:srgbClr val="FF0000"/>
                </a:solidFill>
              </a:rPr>
              <a:t>Definition: is the ability of upper body muscles to exert force for an extended period</a:t>
            </a:r>
          </a:p>
          <a:p>
            <a:pPr>
              <a:buNone/>
            </a:pPr>
            <a:endParaRPr lang="en-US" dirty="0" smtClean="0"/>
          </a:p>
          <a:p>
            <a:endParaRPr lang="en-US" dirty="0" smtClean="0"/>
          </a:p>
          <a:p>
            <a:r>
              <a:rPr lang="en-US" u="sng" dirty="0"/>
              <a:t>Used to measure:</a:t>
            </a:r>
            <a:endParaRPr lang="en-US" dirty="0"/>
          </a:p>
          <a:p>
            <a:pPr>
              <a:buNone/>
            </a:pPr>
            <a:r>
              <a:rPr lang="en-US" dirty="0" smtClean="0"/>
              <a:t>	Push-ups</a:t>
            </a:r>
            <a:endParaRPr lang="en-US" dirty="0"/>
          </a:p>
        </p:txBody>
      </p:sp>
      <p:pic>
        <p:nvPicPr>
          <p:cNvPr id="4" name="Picture 3"/>
          <p:cNvPicPr>
            <a:picLocks noChangeAspect="1"/>
          </p:cNvPicPr>
          <p:nvPr/>
        </p:nvPicPr>
        <p:blipFill>
          <a:blip r:embed="rId2"/>
          <a:stretch>
            <a:fillRect/>
          </a:stretch>
        </p:blipFill>
        <p:spPr>
          <a:xfrm>
            <a:off x="4158061" y="3054367"/>
            <a:ext cx="4109825" cy="3071796"/>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5. Trunk Extensor Strength (d)</a:t>
            </a:r>
            <a:endParaRPr lang="en-US" b="1" dirty="0"/>
          </a:p>
        </p:txBody>
      </p:sp>
      <p:sp>
        <p:nvSpPr>
          <p:cNvPr id="3" name="Content Placeholder 2"/>
          <p:cNvSpPr>
            <a:spLocks noGrp="1"/>
          </p:cNvSpPr>
          <p:nvPr>
            <p:ph idx="1"/>
          </p:nvPr>
        </p:nvSpPr>
        <p:spPr>
          <a:xfrm>
            <a:off x="457200" y="1600200"/>
            <a:ext cx="8229600" cy="4525963"/>
          </a:xfrm>
        </p:spPr>
        <p:txBody>
          <a:bodyPr>
            <a:normAutofit/>
          </a:bodyPr>
          <a:lstStyle/>
          <a:p>
            <a:r>
              <a:rPr lang="en-US" dirty="0" smtClean="0">
                <a:solidFill>
                  <a:srgbClr val="FF0000"/>
                </a:solidFill>
              </a:rPr>
              <a:t>Definition: is the maximum extension of the lower back muscles to extend the trunk</a:t>
            </a:r>
          </a:p>
          <a:p>
            <a:endParaRPr lang="en-US" dirty="0" smtClean="0"/>
          </a:p>
          <a:p>
            <a:pPr>
              <a:buNone/>
            </a:pPr>
            <a:endParaRPr lang="en-US" dirty="0" smtClean="0"/>
          </a:p>
          <a:p>
            <a:r>
              <a:rPr lang="en-US" u="sng" dirty="0"/>
              <a:t>Used to </a:t>
            </a:r>
            <a:r>
              <a:rPr lang="en-US" u="sng" dirty="0" smtClean="0"/>
              <a:t>measure</a:t>
            </a:r>
            <a:r>
              <a:rPr lang="en-US" u="sng" dirty="0" smtClean="0"/>
              <a:t>:</a:t>
            </a:r>
            <a:endParaRPr lang="en-US" u="sng" dirty="0" smtClean="0"/>
          </a:p>
          <a:p>
            <a:pPr>
              <a:buNone/>
            </a:pPr>
            <a:r>
              <a:rPr lang="en-US" dirty="0" smtClean="0"/>
              <a:t>    Trunk Lift</a:t>
            </a:r>
            <a:endParaRPr lang="en-US" dirty="0"/>
          </a:p>
        </p:txBody>
      </p:sp>
      <p:pic>
        <p:nvPicPr>
          <p:cNvPr id="4" name="Picture 3"/>
          <p:cNvPicPr>
            <a:picLocks noChangeAspect="1"/>
          </p:cNvPicPr>
          <p:nvPr/>
        </p:nvPicPr>
        <p:blipFill>
          <a:blip r:embed="rId2"/>
          <a:stretch>
            <a:fillRect/>
          </a:stretch>
        </p:blipFill>
        <p:spPr>
          <a:xfrm>
            <a:off x="4108264" y="2932510"/>
            <a:ext cx="5035736" cy="37211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6. Flexibility (e)</a:t>
            </a:r>
            <a:endParaRPr lang="en-US" b="1" dirty="0"/>
          </a:p>
        </p:txBody>
      </p:sp>
      <p:sp>
        <p:nvSpPr>
          <p:cNvPr id="3" name="Content Placeholder 2"/>
          <p:cNvSpPr>
            <a:spLocks noGrp="1"/>
          </p:cNvSpPr>
          <p:nvPr>
            <p:ph idx="1"/>
          </p:nvPr>
        </p:nvSpPr>
        <p:spPr>
          <a:xfrm>
            <a:off x="457200" y="1600200"/>
            <a:ext cx="8229600" cy="4525963"/>
          </a:xfrm>
        </p:spPr>
        <p:txBody>
          <a:bodyPr/>
          <a:lstStyle/>
          <a:p>
            <a:r>
              <a:rPr lang="en-US" dirty="0" smtClean="0">
                <a:solidFill>
                  <a:srgbClr val="FF0000"/>
                </a:solidFill>
              </a:rPr>
              <a:t>Definition: the ability to perform a maximal stretch without causing injury </a:t>
            </a:r>
          </a:p>
          <a:p>
            <a:pPr>
              <a:buNone/>
            </a:pPr>
            <a:endParaRPr lang="en-US" dirty="0" smtClean="0"/>
          </a:p>
          <a:p>
            <a:r>
              <a:rPr lang="en-US" u="sng" dirty="0"/>
              <a:t>Used to measure:</a:t>
            </a:r>
            <a:endParaRPr lang="en-US" dirty="0"/>
          </a:p>
          <a:p>
            <a:pPr>
              <a:buNone/>
            </a:pPr>
            <a:r>
              <a:rPr lang="en-US" dirty="0" smtClean="0"/>
              <a:t>   </a:t>
            </a:r>
            <a:r>
              <a:rPr lang="en-US" dirty="0" smtClean="0"/>
              <a:t>Shoulder Stretch</a:t>
            </a:r>
          </a:p>
          <a:p>
            <a:pPr>
              <a:buNone/>
            </a:pPr>
            <a:r>
              <a:rPr lang="en-US" dirty="0" smtClean="0"/>
              <a:t>	 	-left arm</a:t>
            </a:r>
          </a:p>
          <a:p>
            <a:pPr>
              <a:buNone/>
            </a:pPr>
            <a:r>
              <a:rPr lang="en-US" dirty="0" smtClean="0"/>
              <a:t>	 	-right arm</a:t>
            </a:r>
          </a:p>
          <a:p>
            <a:endParaRPr lang="en-US" dirty="0"/>
          </a:p>
        </p:txBody>
      </p:sp>
      <p:pic>
        <p:nvPicPr>
          <p:cNvPr id="4" name="Picture 3"/>
          <p:cNvPicPr>
            <a:picLocks noChangeAspect="1"/>
          </p:cNvPicPr>
          <p:nvPr/>
        </p:nvPicPr>
        <p:blipFill>
          <a:blip r:embed="rId2"/>
          <a:stretch>
            <a:fillRect/>
          </a:stretch>
        </p:blipFill>
        <p:spPr>
          <a:xfrm>
            <a:off x="4687456" y="2876491"/>
            <a:ext cx="2378114" cy="3567172"/>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9636"/>
            <a:ext cx="8229600" cy="1143000"/>
          </a:xfrm>
        </p:spPr>
        <p:txBody>
          <a:bodyPr>
            <a:normAutofit/>
          </a:bodyPr>
          <a:lstStyle/>
          <a:p>
            <a:r>
              <a:rPr lang="en-US" sz="4800" dirty="0" smtClean="0"/>
              <a:t>Pair/Share Pre-Quiz</a:t>
            </a:r>
            <a:endParaRPr lang="en-US" sz="4800" dirty="0"/>
          </a:p>
        </p:txBody>
      </p:sp>
      <p:sp>
        <p:nvSpPr>
          <p:cNvPr id="3" name="Content Placeholder 2"/>
          <p:cNvSpPr>
            <a:spLocks noGrp="1"/>
          </p:cNvSpPr>
          <p:nvPr>
            <p:ph sz="half" idx="1"/>
          </p:nvPr>
        </p:nvSpPr>
        <p:spPr>
          <a:xfrm>
            <a:off x="129881" y="2352140"/>
            <a:ext cx="5498306" cy="3780738"/>
          </a:xfrm>
        </p:spPr>
        <p:txBody>
          <a:bodyPr>
            <a:normAutofit/>
          </a:bodyPr>
          <a:lstStyle/>
          <a:p>
            <a:pPr marL="0" indent="0">
              <a:buNone/>
            </a:pPr>
            <a:r>
              <a:rPr lang="en-US" u="sng" dirty="0" smtClean="0"/>
              <a:t>Fitness Components</a:t>
            </a:r>
          </a:p>
          <a:p>
            <a:pPr marL="514350" indent="-514350">
              <a:buFont typeface="+mj-lt"/>
              <a:buAutoNum type="arabicPeriod"/>
            </a:pPr>
            <a:r>
              <a:rPr lang="en-US" sz="2400" dirty="0" smtClean="0"/>
              <a:t>Body Composition ___</a:t>
            </a:r>
            <a:endParaRPr lang="en-US" sz="2400" dirty="0"/>
          </a:p>
          <a:p>
            <a:pPr marL="514350" indent="-514350">
              <a:buFont typeface="+mj-lt"/>
              <a:buAutoNum type="arabicPeriod"/>
            </a:pPr>
            <a:r>
              <a:rPr lang="en-US" sz="2400" dirty="0"/>
              <a:t>Aerobic </a:t>
            </a:r>
            <a:r>
              <a:rPr lang="en-US" sz="2400" dirty="0" smtClean="0"/>
              <a:t>Capacity ___</a:t>
            </a:r>
          </a:p>
          <a:p>
            <a:pPr marL="514350" indent="-514350">
              <a:buFont typeface="+mj-lt"/>
              <a:buAutoNum type="arabicPeriod"/>
            </a:pPr>
            <a:r>
              <a:rPr lang="en-US" sz="2400" dirty="0"/>
              <a:t>Abdominal Strength </a:t>
            </a:r>
            <a:r>
              <a:rPr lang="en-US" sz="2400" dirty="0" smtClean="0"/>
              <a:t>&amp; Endurance ___</a:t>
            </a:r>
            <a:endParaRPr lang="en-US" sz="2400" dirty="0"/>
          </a:p>
          <a:p>
            <a:pPr marL="514350" indent="-514350">
              <a:buFont typeface="+mj-lt"/>
              <a:buAutoNum type="arabicPeriod"/>
            </a:pPr>
            <a:r>
              <a:rPr lang="en-US" sz="2400" dirty="0"/>
              <a:t>Upper Body Strength &amp; </a:t>
            </a:r>
            <a:r>
              <a:rPr lang="en-US" sz="2400" dirty="0" smtClean="0"/>
              <a:t>Endurance ___</a:t>
            </a:r>
            <a:endParaRPr lang="en-US" sz="2400" dirty="0"/>
          </a:p>
          <a:p>
            <a:pPr marL="514350" indent="-514350">
              <a:buFont typeface="+mj-lt"/>
              <a:buAutoNum type="arabicPeriod"/>
            </a:pPr>
            <a:r>
              <a:rPr lang="en-US" sz="2400" dirty="0"/>
              <a:t>Trunk Extensor </a:t>
            </a:r>
            <a:r>
              <a:rPr lang="en-US" sz="2400" dirty="0" smtClean="0"/>
              <a:t>Strength ___</a:t>
            </a:r>
            <a:endParaRPr lang="en-US" sz="2400" b="1" dirty="0"/>
          </a:p>
          <a:p>
            <a:pPr marL="514350" indent="-514350">
              <a:buFont typeface="Wingdings" charset="2"/>
              <a:buAutoNum type="arabicPeriod"/>
            </a:pPr>
            <a:r>
              <a:rPr lang="en-US" sz="2400" dirty="0" smtClean="0"/>
              <a:t>Flexibility ___</a:t>
            </a:r>
            <a:endParaRPr lang="en-US" sz="2400" dirty="0"/>
          </a:p>
          <a:p>
            <a:pPr marL="0" indent="0">
              <a:buNone/>
            </a:pPr>
            <a:endParaRPr lang="en-US" dirty="0"/>
          </a:p>
          <a:p>
            <a:endParaRPr lang="en-US" dirty="0"/>
          </a:p>
          <a:p>
            <a:endParaRPr lang="en-US" dirty="0"/>
          </a:p>
        </p:txBody>
      </p:sp>
      <p:sp>
        <p:nvSpPr>
          <p:cNvPr id="4" name="Content Placeholder 3"/>
          <p:cNvSpPr>
            <a:spLocks noGrp="1"/>
          </p:cNvSpPr>
          <p:nvPr>
            <p:ph sz="half" idx="2"/>
          </p:nvPr>
        </p:nvSpPr>
        <p:spPr>
          <a:xfrm>
            <a:off x="5767900" y="2337710"/>
            <a:ext cx="3376100" cy="4155925"/>
          </a:xfrm>
        </p:spPr>
        <p:txBody>
          <a:bodyPr>
            <a:normAutofit/>
          </a:bodyPr>
          <a:lstStyle/>
          <a:p>
            <a:pPr marL="0" indent="0">
              <a:buNone/>
            </a:pPr>
            <a:r>
              <a:rPr lang="en-US" u="sng" dirty="0" smtClean="0"/>
              <a:t>Fitness Tests</a:t>
            </a:r>
          </a:p>
          <a:p>
            <a:pPr marL="514350" indent="-514350">
              <a:buFont typeface="+mj-lt"/>
              <a:buAutoNum type="alphaLcParenR"/>
            </a:pPr>
            <a:r>
              <a:rPr lang="en-US" dirty="0" smtClean="0"/>
              <a:t>Mile run</a:t>
            </a:r>
          </a:p>
          <a:p>
            <a:pPr marL="514350" indent="-514350">
              <a:buFont typeface="+mj-lt"/>
              <a:buAutoNum type="alphaLcParenR"/>
            </a:pPr>
            <a:r>
              <a:rPr lang="en-US" dirty="0" smtClean="0"/>
              <a:t>Push-Ups</a:t>
            </a:r>
          </a:p>
          <a:p>
            <a:pPr marL="514350" indent="-514350">
              <a:buFont typeface="+mj-lt"/>
              <a:buAutoNum type="alphaLcParenR"/>
            </a:pPr>
            <a:r>
              <a:rPr lang="en-US" dirty="0" smtClean="0"/>
              <a:t>Sit-Ups/Curl-Ups</a:t>
            </a:r>
          </a:p>
          <a:p>
            <a:pPr marL="514350" indent="-514350">
              <a:buFont typeface="+mj-lt"/>
              <a:buAutoNum type="alphaLcParenR"/>
            </a:pPr>
            <a:r>
              <a:rPr lang="en-US" dirty="0" smtClean="0"/>
              <a:t>Trunk Lift</a:t>
            </a:r>
          </a:p>
          <a:p>
            <a:pPr marL="514350" indent="-514350">
              <a:buFont typeface="+mj-lt"/>
              <a:buAutoNum type="alphaLcParenR"/>
            </a:pPr>
            <a:r>
              <a:rPr lang="en-US" dirty="0" smtClean="0"/>
              <a:t>Shoulder Stretch</a:t>
            </a:r>
          </a:p>
          <a:p>
            <a:pPr marL="514350" indent="-514350">
              <a:buFont typeface="+mj-lt"/>
              <a:buAutoNum type="alphaLcParenR"/>
            </a:pPr>
            <a:r>
              <a:rPr lang="en-US" dirty="0"/>
              <a:t>Height, Weight, &amp; % of body fat</a:t>
            </a:r>
          </a:p>
          <a:p>
            <a:pPr marL="514350" indent="-514350">
              <a:buFont typeface="+mj-lt"/>
              <a:buAutoNum type="alphaLcParenR"/>
            </a:pPr>
            <a:endParaRPr lang="en-US" dirty="0"/>
          </a:p>
        </p:txBody>
      </p:sp>
      <p:sp>
        <p:nvSpPr>
          <p:cNvPr id="5" name="TextBox 4"/>
          <p:cNvSpPr txBox="1"/>
          <p:nvPr/>
        </p:nvSpPr>
        <p:spPr>
          <a:xfrm>
            <a:off x="129881" y="1163313"/>
            <a:ext cx="8846356" cy="1015663"/>
          </a:xfrm>
          <a:prstGeom prst="rect">
            <a:avLst/>
          </a:prstGeom>
          <a:noFill/>
        </p:spPr>
        <p:txBody>
          <a:bodyPr wrap="square" rtlCol="0">
            <a:spAutoFit/>
          </a:bodyPr>
          <a:lstStyle/>
          <a:p>
            <a:r>
              <a:rPr lang="en-US" sz="2000" dirty="0" smtClean="0">
                <a:solidFill>
                  <a:srgbClr val="FF0000"/>
                </a:solidFill>
              </a:rPr>
              <a:t>Directions: Write down 1 thru 6 with the person next to you, discuss which fitness test and fitness component belong together. It is okay if you don</a:t>
            </a:r>
            <a:r>
              <a:rPr lang="fr-FR" sz="2000" dirty="0" smtClean="0">
                <a:solidFill>
                  <a:srgbClr val="FF0000"/>
                </a:solidFill>
              </a:rPr>
              <a:t>’</a:t>
            </a:r>
            <a:r>
              <a:rPr lang="en-US" sz="2000" dirty="0" smtClean="0">
                <a:solidFill>
                  <a:srgbClr val="FF0000"/>
                </a:solidFill>
              </a:rPr>
              <a:t>t know the correct answer, but make sure to try your best. Be prepared to share with the class. </a:t>
            </a:r>
            <a:endParaRPr lang="en-US" sz="2000" dirty="0">
              <a:solidFill>
                <a:srgbClr val="FF0000"/>
              </a:solidFill>
            </a:endParaRPr>
          </a:p>
        </p:txBody>
      </p:sp>
    </p:spTree>
    <p:extLst>
      <p:ext uri="{BB962C8B-B14F-4D97-AF65-F5344CB8AC3E}">
        <p14:creationId xmlns:p14="http://schemas.microsoft.com/office/powerpoint/2010/main" val="328297311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9636"/>
            <a:ext cx="8229600" cy="1143000"/>
          </a:xfrm>
        </p:spPr>
        <p:txBody>
          <a:bodyPr>
            <a:normAutofit/>
          </a:bodyPr>
          <a:lstStyle/>
          <a:p>
            <a:r>
              <a:rPr lang="en-US" sz="4800" dirty="0" smtClean="0"/>
              <a:t>And the Answers are….</a:t>
            </a:r>
            <a:endParaRPr lang="en-US" sz="4800" dirty="0"/>
          </a:p>
        </p:txBody>
      </p:sp>
      <p:sp>
        <p:nvSpPr>
          <p:cNvPr id="3" name="Content Placeholder 2"/>
          <p:cNvSpPr>
            <a:spLocks noGrp="1"/>
          </p:cNvSpPr>
          <p:nvPr>
            <p:ph sz="half" idx="1"/>
          </p:nvPr>
        </p:nvSpPr>
        <p:spPr>
          <a:xfrm>
            <a:off x="269594" y="1717207"/>
            <a:ext cx="5498306" cy="3780738"/>
          </a:xfrm>
        </p:spPr>
        <p:txBody>
          <a:bodyPr>
            <a:normAutofit/>
          </a:bodyPr>
          <a:lstStyle/>
          <a:p>
            <a:pPr marL="0" indent="0">
              <a:buNone/>
            </a:pPr>
            <a:r>
              <a:rPr lang="en-US" u="sng" dirty="0" smtClean="0"/>
              <a:t>Fitness Components</a:t>
            </a:r>
          </a:p>
          <a:p>
            <a:pPr marL="514350" indent="-514350">
              <a:buFont typeface="+mj-lt"/>
              <a:buAutoNum type="arabicPeriod"/>
            </a:pPr>
            <a:r>
              <a:rPr lang="en-US" sz="2400" dirty="0" smtClean="0"/>
              <a:t>Body Composition </a:t>
            </a:r>
            <a:r>
              <a:rPr lang="en-US" sz="2400" u="sng" dirty="0" smtClean="0">
                <a:solidFill>
                  <a:srgbClr val="FF0000"/>
                </a:solidFill>
              </a:rPr>
              <a:t>f</a:t>
            </a:r>
            <a:endParaRPr lang="en-US" sz="2400" dirty="0">
              <a:solidFill>
                <a:srgbClr val="FF0000"/>
              </a:solidFill>
            </a:endParaRPr>
          </a:p>
          <a:p>
            <a:pPr marL="514350" indent="-514350">
              <a:buFont typeface="+mj-lt"/>
              <a:buAutoNum type="arabicPeriod"/>
            </a:pPr>
            <a:r>
              <a:rPr lang="en-US" sz="2400" dirty="0"/>
              <a:t>Aerobic </a:t>
            </a:r>
            <a:r>
              <a:rPr lang="en-US" sz="2400" dirty="0" smtClean="0"/>
              <a:t>Capacity </a:t>
            </a:r>
            <a:r>
              <a:rPr lang="en-US" sz="2400" u="sng" dirty="0" smtClean="0">
                <a:solidFill>
                  <a:srgbClr val="FF0000"/>
                </a:solidFill>
              </a:rPr>
              <a:t>a</a:t>
            </a:r>
            <a:endParaRPr lang="en-US" sz="2400" dirty="0" smtClean="0">
              <a:solidFill>
                <a:srgbClr val="FF0000"/>
              </a:solidFill>
            </a:endParaRPr>
          </a:p>
          <a:p>
            <a:pPr marL="514350" indent="-514350">
              <a:buFont typeface="+mj-lt"/>
              <a:buAutoNum type="arabicPeriod"/>
            </a:pPr>
            <a:r>
              <a:rPr lang="en-US" sz="2400" dirty="0"/>
              <a:t>Abdominal Strength </a:t>
            </a:r>
            <a:r>
              <a:rPr lang="en-US" sz="2400" dirty="0" smtClean="0"/>
              <a:t>&amp; Endurance </a:t>
            </a:r>
            <a:r>
              <a:rPr lang="en-US" sz="2400" u="sng" dirty="0" smtClean="0">
                <a:solidFill>
                  <a:srgbClr val="FF0000"/>
                </a:solidFill>
              </a:rPr>
              <a:t>c</a:t>
            </a:r>
            <a:endParaRPr lang="en-US" sz="2400" dirty="0">
              <a:solidFill>
                <a:srgbClr val="FF0000"/>
              </a:solidFill>
            </a:endParaRPr>
          </a:p>
          <a:p>
            <a:pPr marL="514350" indent="-514350">
              <a:buFont typeface="+mj-lt"/>
              <a:buAutoNum type="arabicPeriod"/>
            </a:pPr>
            <a:r>
              <a:rPr lang="en-US" sz="2400" dirty="0"/>
              <a:t>Upper Body Strength &amp; </a:t>
            </a:r>
            <a:r>
              <a:rPr lang="en-US" sz="2400" dirty="0" smtClean="0"/>
              <a:t>Endurance </a:t>
            </a:r>
            <a:r>
              <a:rPr lang="en-US" sz="2400" u="sng" dirty="0" smtClean="0">
                <a:solidFill>
                  <a:srgbClr val="FF0000"/>
                </a:solidFill>
              </a:rPr>
              <a:t>b</a:t>
            </a:r>
            <a:endParaRPr lang="en-US" sz="2400" dirty="0">
              <a:solidFill>
                <a:srgbClr val="FF0000"/>
              </a:solidFill>
            </a:endParaRPr>
          </a:p>
          <a:p>
            <a:pPr marL="514350" indent="-514350">
              <a:buFont typeface="+mj-lt"/>
              <a:buAutoNum type="arabicPeriod"/>
            </a:pPr>
            <a:r>
              <a:rPr lang="en-US" sz="2400" dirty="0"/>
              <a:t>Trunk Extensor </a:t>
            </a:r>
            <a:r>
              <a:rPr lang="en-US" sz="2400" dirty="0" smtClean="0"/>
              <a:t>Strength </a:t>
            </a:r>
            <a:r>
              <a:rPr lang="en-US" sz="2400" u="sng" dirty="0" smtClean="0">
                <a:solidFill>
                  <a:srgbClr val="FF0000"/>
                </a:solidFill>
              </a:rPr>
              <a:t>d</a:t>
            </a:r>
            <a:endParaRPr lang="en-US" sz="2400" b="1" u="sng" dirty="0">
              <a:solidFill>
                <a:srgbClr val="FF0000"/>
              </a:solidFill>
            </a:endParaRPr>
          </a:p>
          <a:p>
            <a:pPr marL="514350" indent="-514350">
              <a:buFont typeface="Wingdings" charset="2"/>
              <a:buAutoNum type="arabicPeriod"/>
            </a:pPr>
            <a:r>
              <a:rPr lang="en-US" sz="2400" dirty="0" smtClean="0"/>
              <a:t>Flexibility </a:t>
            </a:r>
            <a:r>
              <a:rPr lang="en-US" sz="2400" u="sng" dirty="0">
                <a:solidFill>
                  <a:srgbClr val="FF0000"/>
                </a:solidFill>
              </a:rPr>
              <a:t>e</a:t>
            </a:r>
          </a:p>
          <a:p>
            <a:pPr marL="0" indent="0">
              <a:buNone/>
            </a:pPr>
            <a:endParaRPr lang="en-US" dirty="0"/>
          </a:p>
          <a:p>
            <a:endParaRPr lang="en-US" dirty="0"/>
          </a:p>
          <a:p>
            <a:endParaRPr lang="en-US" dirty="0"/>
          </a:p>
        </p:txBody>
      </p:sp>
      <p:sp>
        <p:nvSpPr>
          <p:cNvPr id="4" name="Content Placeholder 3"/>
          <p:cNvSpPr>
            <a:spLocks noGrp="1"/>
          </p:cNvSpPr>
          <p:nvPr>
            <p:ph sz="half" idx="2"/>
          </p:nvPr>
        </p:nvSpPr>
        <p:spPr>
          <a:xfrm>
            <a:off x="5767900" y="1774930"/>
            <a:ext cx="3376100" cy="4256935"/>
          </a:xfrm>
        </p:spPr>
        <p:txBody>
          <a:bodyPr>
            <a:normAutofit/>
          </a:bodyPr>
          <a:lstStyle/>
          <a:p>
            <a:pPr marL="0" indent="0">
              <a:buNone/>
            </a:pPr>
            <a:r>
              <a:rPr lang="en-US" u="sng" dirty="0" smtClean="0"/>
              <a:t>Fitness Tests</a:t>
            </a:r>
          </a:p>
          <a:p>
            <a:pPr marL="514350" indent="-514350">
              <a:buFont typeface="+mj-lt"/>
              <a:buAutoNum type="alphaLcParenR"/>
            </a:pPr>
            <a:r>
              <a:rPr lang="en-US" dirty="0" smtClean="0"/>
              <a:t>Mile run</a:t>
            </a:r>
          </a:p>
          <a:p>
            <a:pPr marL="514350" indent="-514350">
              <a:buFont typeface="+mj-lt"/>
              <a:buAutoNum type="alphaLcParenR"/>
            </a:pPr>
            <a:r>
              <a:rPr lang="en-US" dirty="0" smtClean="0"/>
              <a:t>Push-Ups</a:t>
            </a:r>
          </a:p>
          <a:p>
            <a:pPr marL="514350" indent="-514350">
              <a:buFont typeface="+mj-lt"/>
              <a:buAutoNum type="alphaLcParenR"/>
            </a:pPr>
            <a:r>
              <a:rPr lang="en-US" dirty="0" smtClean="0"/>
              <a:t>Sit-Ups/Curl-Ups</a:t>
            </a:r>
          </a:p>
          <a:p>
            <a:pPr marL="514350" indent="-514350">
              <a:buFont typeface="+mj-lt"/>
              <a:buAutoNum type="alphaLcParenR"/>
            </a:pPr>
            <a:r>
              <a:rPr lang="en-US" dirty="0" smtClean="0"/>
              <a:t>Trunk Lift</a:t>
            </a:r>
          </a:p>
          <a:p>
            <a:pPr marL="514350" indent="-514350">
              <a:buFont typeface="+mj-lt"/>
              <a:buAutoNum type="alphaLcParenR"/>
            </a:pPr>
            <a:r>
              <a:rPr lang="en-US" dirty="0" smtClean="0"/>
              <a:t>Shoulder Stretch</a:t>
            </a:r>
          </a:p>
          <a:p>
            <a:pPr marL="514350" indent="-514350">
              <a:buFont typeface="+mj-lt"/>
              <a:buAutoNum type="alphaLcParenR"/>
            </a:pPr>
            <a:r>
              <a:rPr lang="en-US" dirty="0" smtClean="0"/>
              <a:t>Height, Weight, &amp; % of body fat</a:t>
            </a:r>
          </a:p>
          <a:p>
            <a:pPr marL="514350" indent="-514350">
              <a:buFont typeface="+mj-lt"/>
              <a:buAutoNum type="alphaLcParenR"/>
            </a:pPr>
            <a:endParaRPr lang="en-US" dirty="0"/>
          </a:p>
        </p:txBody>
      </p:sp>
    </p:spTree>
    <p:extLst>
      <p:ext uri="{BB962C8B-B14F-4D97-AF65-F5344CB8AC3E}">
        <p14:creationId xmlns:p14="http://schemas.microsoft.com/office/powerpoint/2010/main" val="113749275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a:t>
            </a:r>
            <a:r>
              <a:rPr lang="en-US" dirty="0" err="1" smtClean="0"/>
              <a:t>FitnessGram</a:t>
            </a:r>
            <a:endParaRPr lang="en-US" dirty="0"/>
          </a:p>
        </p:txBody>
      </p:sp>
      <p:sp>
        <p:nvSpPr>
          <p:cNvPr id="3" name="Content Placeholder 2"/>
          <p:cNvSpPr>
            <a:spLocks noGrp="1"/>
          </p:cNvSpPr>
          <p:nvPr>
            <p:ph idx="1"/>
          </p:nvPr>
        </p:nvSpPr>
        <p:spPr/>
        <p:txBody>
          <a:bodyPr/>
          <a:lstStyle/>
          <a:p>
            <a:r>
              <a:rPr lang="en-US" dirty="0"/>
              <a:t>Overview of </a:t>
            </a:r>
            <a:r>
              <a:rPr lang="en-US" dirty="0" err="1"/>
              <a:t>FitnessGram</a:t>
            </a:r>
            <a:r>
              <a:rPr lang="en-US" dirty="0"/>
              <a:t> </a:t>
            </a:r>
            <a:r>
              <a:rPr lang="en-US" dirty="0" smtClean="0"/>
              <a:t>(7:36)</a:t>
            </a:r>
            <a:endParaRPr lang="en-US" dirty="0"/>
          </a:p>
          <a:p>
            <a:pPr marL="0" indent="0">
              <a:buNone/>
            </a:pPr>
            <a:r>
              <a:rPr lang="en-US" u="sng" dirty="0">
                <a:hlinkClick r:id="rId2"/>
              </a:rPr>
              <a:t>https://www.youtube.com/watch?v=nJWCXmt8kvs</a:t>
            </a:r>
            <a:endParaRPr lang="en-US" dirty="0"/>
          </a:p>
          <a:p>
            <a:endParaRPr lang="en-US" dirty="0"/>
          </a:p>
        </p:txBody>
      </p:sp>
    </p:spTree>
    <p:extLst>
      <p:ext uri="{BB962C8B-B14F-4D97-AF65-F5344CB8AC3E}">
        <p14:creationId xmlns:p14="http://schemas.microsoft.com/office/powerpoint/2010/main" val="226193012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Things to Remember!</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solidFill>
                  <a:srgbClr val="FF0000"/>
                </a:solidFill>
              </a:rPr>
              <a:t>Update your Table of Contents.</a:t>
            </a:r>
          </a:p>
          <a:p>
            <a:pPr>
              <a:buNone/>
            </a:pPr>
            <a:r>
              <a:rPr lang="en-US" dirty="0" smtClean="0"/>
              <a:t>-Date: </a:t>
            </a:r>
            <a:r>
              <a:rPr lang="en-US" dirty="0"/>
              <a:t>8</a:t>
            </a:r>
            <a:r>
              <a:rPr lang="en-US" dirty="0" smtClean="0"/>
              <a:t>/15/18</a:t>
            </a:r>
          </a:p>
          <a:p>
            <a:pPr>
              <a:buNone/>
            </a:pPr>
            <a:r>
              <a:rPr lang="en-US" dirty="0" smtClean="0"/>
              <a:t>-Title of Assignment: Physical Fitness Testing (PFT)</a:t>
            </a:r>
          </a:p>
          <a:p>
            <a:pPr>
              <a:buNone/>
            </a:pPr>
            <a:r>
              <a:rPr lang="en-US" dirty="0" smtClean="0"/>
              <a:t>-Standards: 3.1</a:t>
            </a:r>
          </a:p>
          <a:p>
            <a:pPr>
              <a:buNone/>
            </a:pPr>
            <a:r>
              <a:rPr lang="en-US" dirty="0" smtClean="0">
                <a:solidFill>
                  <a:srgbClr val="FF0000"/>
                </a:solidFill>
              </a:rPr>
              <a:t>-Page #: </a:t>
            </a:r>
          </a:p>
          <a:p>
            <a:pPr>
              <a:buNone/>
            </a:pPr>
            <a:r>
              <a:rPr lang="en-US" dirty="0" smtClean="0">
                <a:solidFill>
                  <a:srgbClr val="FF0000"/>
                </a:solidFill>
              </a:rPr>
              <a:t>Vocabulary Index (Include page #): Words to be included today are: aerobic capacity, abdominal strength &amp; endurance, upper body strength &amp; endurance, body </a:t>
            </a:r>
            <a:r>
              <a:rPr lang="en-US" dirty="0" err="1" smtClean="0">
                <a:solidFill>
                  <a:srgbClr val="FF0000"/>
                </a:solidFill>
              </a:rPr>
              <a:t>compostion</a:t>
            </a:r>
            <a:r>
              <a:rPr lang="en-US" dirty="0" smtClean="0">
                <a:solidFill>
                  <a:srgbClr val="FF0000"/>
                </a:solidFill>
              </a:rPr>
              <a:t>, trunk extensor strength, and flexibility DO NOT copy what is in </a:t>
            </a:r>
            <a:r>
              <a:rPr lang="en-US" b="1" dirty="0" smtClean="0">
                <a:solidFill>
                  <a:srgbClr val="FF0000"/>
                </a:solidFill>
              </a:rPr>
              <a:t>RED</a:t>
            </a:r>
            <a:r>
              <a:rPr lang="en-US" dirty="0" smtClean="0">
                <a:solidFill>
                  <a:srgbClr val="FF0000"/>
                </a:solidFill>
              </a:rPr>
              <a:t> bold, only BLACK!!</a:t>
            </a:r>
          </a:p>
          <a:p>
            <a:pPr>
              <a:buNone/>
            </a:pPr>
            <a:r>
              <a:rPr lang="en-US" dirty="0" smtClean="0">
                <a:solidFill>
                  <a:srgbClr val="FF0000"/>
                </a:solidFill>
              </a:rPr>
              <a:t>Anything in </a:t>
            </a:r>
            <a:r>
              <a:rPr lang="en-US" dirty="0" smtClean="0">
                <a:solidFill>
                  <a:srgbClr val="008000"/>
                </a:solidFill>
              </a:rPr>
              <a:t>GREEN</a:t>
            </a:r>
            <a:r>
              <a:rPr lang="en-US" dirty="0" smtClean="0">
                <a:solidFill>
                  <a:srgbClr val="FF0000"/>
                </a:solidFill>
              </a:rPr>
              <a:t> is a question for you to answer only</a:t>
            </a:r>
            <a:r>
              <a:rPr lang="en-US" dirty="0" smtClean="0"/>
              <a:t>. </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the P.F.T.</a:t>
            </a:r>
            <a:endParaRPr lang="en-US" dirty="0"/>
          </a:p>
        </p:txBody>
      </p:sp>
      <p:sp>
        <p:nvSpPr>
          <p:cNvPr id="3" name="Content Placeholder 2"/>
          <p:cNvSpPr>
            <a:spLocks noGrp="1"/>
          </p:cNvSpPr>
          <p:nvPr>
            <p:ph idx="1"/>
          </p:nvPr>
        </p:nvSpPr>
        <p:spPr/>
        <p:txBody>
          <a:bodyPr>
            <a:normAutofit/>
          </a:bodyPr>
          <a:lstStyle/>
          <a:p>
            <a:pPr>
              <a:buNone/>
            </a:pPr>
            <a:r>
              <a:rPr lang="en-US" dirty="0" smtClean="0"/>
              <a:t>	</a:t>
            </a:r>
            <a:r>
              <a:rPr lang="en-US" dirty="0" smtClean="0">
                <a:solidFill>
                  <a:srgbClr val="FF0000"/>
                </a:solidFill>
              </a:rPr>
              <a:t>The statewide physical fitness testing program was first authorized in 1976 and reestablished in 1995 as part of the California Assessment of Academic Achievement Act. In February 1996, the California designated the  FITNESSGRAM</a:t>
            </a:r>
            <a:r>
              <a:rPr lang="en-US" baseline="30000" dirty="0" smtClean="0">
                <a:solidFill>
                  <a:srgbClr val="FF0000"/>
                </a:solidFill>
              </a:rPr>
              <a:t>®</a:t>
            </a:r>
            <a:r>
              <a:rPr lang="en-US" dirty="0" smtClean="0">
                <a:solidFill>
                  <a:srgbClr val="FF0000"/>
                </a:solidFill>
              </a:rPr>
              <a:t> as the required physical fitness test that school districts shall administer to California students in grades 5</a:t>
            </a:r>
            <a:r>
              <a:rPr lang="en-US" baseline="30000" dirty="0" smtClean="0">
                <a:solidFill>
                  <a:srgbClr val="FF0000"/>
                </a:solidFill>
              </a:rPr>
              <a:t>th</a:t>
            </a:r>
            <a:r>
              <a:rPr lang="en-US" dirty="0" smtClean="0">
                <a:solidFill>
                  <a:srgbClr val="FF0000"/>
                </a:solidFill>
              </a:rPr>
              <a:t>, 7</a:t>
            </a:r>
            <a:r>
              <a:rPr lang="en-US" baseline="30000" dirty="0" smtClean="0">
                <a:solidFill>
                  <a:srgbClr val="FF0000"/>
                </a:solidFill>
              </a:rPr>
              <a:t>th</a:t>
            </a:r>
            <a:r>
              <a:rPr lang="en-US" dirty="0" smtClean="0">
                <a:solidFill>
                  <a:srgbClr val="FF0000"/>
                </a:solidFill>
              </a:rPr>
              <a:t> and 9</a:t>
            </a:r>
            <a:r>
              <a:rPr lang="en-US" baseline="30000" dirty="0" smtClean="0">
                <a:solidFill>
                  <a:srgbClr val="FF0000"/>
                </a:solidFill>
              </a:rPr>
              <a:t>th</a:t>
            </a:r>
            <a:r>
              <a:rPr lang="en-US" dirty="0" smtClean="0">
                <a:solidFill>
                  <a:srgbClr val="FF0000"/>
                </a:solidFill>
              </a:rPr>
              <a:t>.</a:t>
            </a:r>
            <a:endParaRPr lang="en-US" dirty="0">
              <a:solidFill>
                <a:srgbClr val="FF0000"/>
              </a:solidFill>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FitnessGram</a:t>
            </a:r>
            <a:endParaRPr lang="en-US" dirty="0"/>
          </a:p>
        </p:txBody>
      </p:sp>
      <p:sp>
        <p:nvSpPr>
          <p:cNvPr id="3" name="Content Placeholder 2"/>
          <p:cNvSpPr>
            <a:spLocks noGrp="1"/>
          </p:cNvSpPr>
          <p:nvPr>
            <p:ph idx="1"/>
          </p:nvPr>
        </p:nvSpPr>
        <p:spPr/>
        <p:txBody>
          <a:bodyPr/>
          <a:lstStyle/>
          <a:p>
            <a:r>
              <a:rPr lang="en-US" dirty="0" smtClean="0"/>
              <a:t>Is the most important assessment of Physical Education</a:t>
            </a:r>
          </a:p>
          <a:p>
            <a:r>
              <a:rPr lang="en-US" dirty="0" smtClean="0"/>
              <a:t>Is a tool used to assess physical fitness and physical activity levels for children</a:t>
            </a:r>
          </a:p>
          <a:p>
            <a:r>
              <a:rPr lang="en-US" dirty="0" smtClean="0"/>
              <a:t>Results must be submitted to the state for all 5</a:t>
            </a:r>
            <a:r>
              <a:rPr lang="en-US" baseline="30000" dirty="0" smtClean="0"/>
              <a:t>th</a:t>
            </a:r>
            <a:r>
              <a:rPr lang="en-US" dirty="0" smtClean="0"/>
              <a:t>, 7</a:t>
            </a:r>
            <a:r>
              <a:rPr lang="en-US" baseline="30000" dirty="0" smtClean="0"/>
              <a:t>th</a:t>
            </a:r>
            <a:r>
              <a:rPr lang="en-US" dirty="0" smtClean="0"/>
              <a:t>, &amp; 9</a:t>
            </a:r>
            <a:r>
              <a:rPr lang="en-US" baseline="30000" dirty="0" smtClean="0"/>
              <a:t>th</a:t>
            </a:r>
            <a:r>
              <a:rPr lang="en-US" dirty="0" smtClean="0"/>
              <a:t> grade students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 Words (CN)</a:t>
            </a:r>
            <a:endParaRPr lang="en-US" dirty="0"/>
          </a:p>
        </p:txBody>
      </p:sp>
      <p:sp>
        <p:nvSpPr>
          <p:cNvPr id="4" name="Content Placeholder 3"/>
          <p:cNvSpPr>
            <a:spLocks noGrp="1"/>
          </p:cNvSpPr>
          <p:nvPr>
            <p:ph sz="half" idx="1"/>
          </p:nvPr>
        </p:nvSpPr>
        <p:spPr>
          <a:xfrm>
            <a:off x="457200" y="1859945"/>
            <a:ext cx="4038600" cy="4525963"/>
          </a:xfrm>
        </p:spPr>
        <p:txBody>
          <a:bodyPr>
            <a:normAutofit lnSpcReduction="10000"/>
          </a:bodyPr>
          <a:lstStyle/>
          <a:p>
            <a:r>
              <a:rPr lang="en-US" dirty="0" smtClean="0"/>
              <a:t>Body Composition</a:t>
            </a:r>
          </a:p>
          <a:p>
            <a:pPr marL="0" indent="0">
              <a:buNone/>
            </a:pPr>
            <a:endParaRPr lang="en-US" dirty="0" smtClean="0"/>
          </a:p>
          <a:p>
            <a:pPr marL="0" indent="0">
              <a:buNone/>
            </a:pPr>
            <a:endParaRPr lang="en-US" dirty="0" smtClean="0"/>
          </a:p>
          <a:p>
            <a:pPr marL="0" indent="0">
              <a:buNone/>
            </a:pPr>
            <a:endParaRPr lang="en-US" dirty="0"/>
          </a:p>
          <a:p>
            <a:r>
              <a:rPr lang="en-US" dirty="0" smtClean="0"/>
              <a:t>Aerobic Capacity</a:t>
            </a:r>
          </a:p>
          <a:p>
            <a:pPr marL="0" indent="0">
              <a:lnSpc>
                <a:spcPct val="150000"/>
              </a:lnSpc>
              <a:buNone/>
            </a:pPr>
            <a:endParaRPr lang="en-US" dirty="0"/>
          </a:p>
        </p:txBody>
      </p:sp>
      <p:sp>
        <p:nvSpPr>
          <p:cNvPr id="5" name="Content Placeholder 4"/>
          <p:cNvSpPr>
            <a:spLocks noGrp="1"/>
          </p:cNvSpPr>
          <p:nvPr>
            <p:ph sz="half" idx="2"/>
          </p:nvPr>
        </p:nvSpPr>
        <p:spPr>
          <a:xfrm>
            <a:off x="4040909" y="1859945"/>
            <a:ext cx="4645891" cy="4525963"/>
          </a:xfrm>
        </p:spPr>
        <p:txBody>
          <a:bodyPr>
            <a:normAutofit lnSpcReduction="10000"/>
          </a:bodyPr>
          <a:lstStyle/>
          <a:p>
            <a:r>
              <a:rPr lang="en-US" dirty="0"/>
              <a:t>is used to describe the percentages of fat, bone, water and muscle in human </a:t>
            </a:r>
            <a:r>
              <a:rPr lang="en-US" dirty="0" smtClean="0"/>
              <a:t>bodies</a:t>
            </a:r>
          </a:p>
          <a:p>
            <a:endParaRPr lang="en-US" dirty="0"/>
          </a:p>
          <a:p>
            <a:r>
              <a:rPr lang="en-US" dirty="0" smtClean="0"/>
              <a:t>the </a:t>
            </a:r>
            <a:r>
              <a:rPr lang="en-US" dirty="0"/>
              <a:t>highest amount of oxygen consumed during maximal exercise in activities that use the large muscle groups in the legs or arms combined</a:t>
            </a:r>
          </a:p>
          <a:p>
            <a:endParaRPr lang="en-US" dirty="0"/>
          </a:p>
          <a:p>
            <a:endParaRPr lang="en-US" dirty="0"/>
          </a:p>
        </p:txBody>
      </p:sp>
    </p:spTree>
    <p:extLst>
      <p:ext uri="{BB962C8B-B14F-4D97-AF65-F5344CB8AC3E}">
        <p14:creationId xmlns:p14="http://schemas.microsoft.com/office/powerpoint/2010/main" val="392843378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1525"/>
            <a:ext cx="8229600" cy="1143000"/>
          </a:xfrm>
        </p:spPr>
        <p:txBody>
          <a:bodyPr/>
          <a:lstStyle/>
          <a:p>
            <a:r>
              <a:rPr lang="en-US" dirty="0"/>
              <a:t>Vocabulary Words (CN)</a:t>
            </a:r>
          </a:p>
        </p:txBody>
      </p:sp>
      <p:sp>
        <p:nvSpPr>
          <p:cNvPr id="3" name="Content Placeholder 2"/>
          <p:cNvSpPr>
            <a:spLocks noGrp="1"/>
          </p:cNvSpPr>
          <p:nvPr>
            <p:ph sz="half" idx="1"/>
          </p:nvPr>
        </p:nvSpPr>
        <p:spPr>
          <a:xfrm>
            <a:off x="457200" y="1917666"/>
            <a:ext cx="4038600" cy="4525963"/>
          </a:xfrm>
        </p:spPr>
        <p:txBody>
          <a:bodyPr/>
          <a:lstStyle/>
          <a:p>
            <a:r>
              <a:rPr lang="en-US" dirty="0"/>
              <a:t>Abdominal Strength &amp; </a:t>
            </a:r>
            <a:r>
              <a:rPr lang="en-US" dirty="0" smtClean="0"/>
              <a:t>Endurance</a:t>
            </a:r>
          </a:p>
          <a:p>
            <a:endParaRPr lang="en-US" dirty="0" smtClean="0"/>
          </a:p>
          <a:p>
            <a:endParaRPr lang="en-US" dirty="0" smtClean="0"/>
          </a:p>
          <a:p>
            <a:r>
              <a:rPr lang="en-US" dirty="0"/>
              <a:t>Upper Body Strength &amp; Endurance</a:t>
            </a:r>
          </a:p>
          <a:p>
            <a:endParaRPr lang="en-US" dirty="0"/>
          </a:p>
        </p:txBody>
      </p:sp>
      <p:sp>
        <p:nvSpPr>
          <p:cNvPr id="4" name="Content Placeholder 3"/>
          <p:cNvSpPr>
            <a:spLocks noGrp="1"/>
          </p:cNvSpPr>
          <p:nvPr>
            <p:ph sz="half" idx="2"/>
          </p:nvPr>
        </p:nvSpPr>
        <p:spPr>
          <a:xfrm>
            <a:off x="4648200" y="1917666"/>
            <a:ext cx="4241800" cy="4525963"/>
          </a:xfrm>
        </p:spPr>
        <p:txBody>
          <a:bodyPr/>
          <a:lstStyle/>
          <a:p>
            <a:r>
              <a:rPr lang="en-US" dirty="0"/>
              <a:t>the ability of the abdomen muscles to exert force for an extended period</a:t>
            </a:r>
          </a:p>
          <a:p>
            <a:endParaRPr lang="en-US" dirty="0" smtClean="0"/>
          </a:p>
          <a:p>
            <a:r>
              <a:rPr lang="en-US" dirty="0"/>
              <a:t>the ability of upper body muscles to exert force for an extended period</a:t>
            </a:r>
          </a:p>
          <a:p>
            <a:endParaRPr lang="en-US" dirty="0"/>
          </a:p>
        </p:txBody>
      </p:sp>
    </p:spTree>
    <p:extLst>
      <p:ext uri="{BB962C8B-B14F-4D97-AF65-F5344CB8AC3E}">
        <p14:creationId xmlns:p14="http://schemas.microsoft.com/office/powerpoint/2010/main" val="143121336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Vocabulary Words (CN)</a:t>
            </a:r>
          </a:p>
        </p:txBody>
      </p:sp>
      <p:sp>
        <p:nvSpPr>
          <p:cNvPr id="3" name="Content Placeholder 2"/>
          <p:cNvSpPr>
            <a:spLocks noGrp="1"/>
          </p:cNvSpPr>
          <p:nvPr>
            <p:ph sz="half" idx="1"/>
          </p:nvPr>
        </p:nvSpPr>
        <p:spPr>
          <a:xfrm>
            <a:off x="457200" y="1831085"/>
            <a:ext cx="4038600" cy="4525963"/>
          </a:xfrm>
        </p:spPr>
        <p:txBody>
          <a:bodyPr/>
          <a:lstStyle/>
          <a:p>
            <a:r>
              <a:rPr lang="en-US" dirty="0" smtClean="0"/>
              <a:t>Trunk Extensor Strength</a:t>
            </a:r>
          </a:p>
          <a:p>
            <a:endParaRPr lang="en-US" b="1" dirty="0" smtClean="0"/>
          </a:p>
          <a:p>
            <a:endParaRPr lang="en-US" b="1" dirty="0" smtClean="0"/>
          </a:p>
          <a:p>
            <a:endParaRPr lang="en-US" b="1" dirty="0" smtClean="0"/>
          </a:p>
          <a:p>
            <a:r>
              <a:rPr lang="en-US" dirty="0" smtClean="0"/>
              <a:t>Flexibility</a:t>
            </a:r>
          </a:p>
          <a:p>
            <a:pPr marL="0" indent="0">
              <a:buNone/>
            </a:pPr>
            <a:endParaRPr lang="en-US" dirty="0"/>
          </a:p>
        </p:txBody>
      </p:sp>
      <p:sp>
        <p:nvSpPr>
          <p:cNvPr id="4" name="Content Placeholder 3"/>
          <p:cNvSpPr>
            <a:spLocks noGrp="1"/>
          </p:cNvSpPr>
          <p:nvPr>
            <p:ph sz="half" idx="2"/>
          </p:nvPr>
        </p:nvSpPr>
        <p:spPr>
          <a:xfrm>
            <a:off x="4648200" y="1829522"/>
            <a:ext cx="4038600" cy="4525963"/>
          </a:xfrm>
        </p:spPr>
        <p:txBody>
          <a:bodyPr/>
          <a:lstStyle/>
          <a:p>
            <a:r>
              <a:rPr lang="en-US" dirty="0"/>
              <a:t>the maximum extension of the lower back muscles to extend the </a:t>
            </a:r>
            <a:r>
              <a:rPr lang="en-US" dirty="0" smtClean="0"/>
              <a:t>trunk</a:t>
            </a:r>
          </a:p>
          <a:p>
            <a:endParaRPr lang="en-US" dirty="0"/>
          </a:p>
          <a:p>
            <a:r>
              <a:rPr lang="en-US" dirty="0"/>
              <a:t>the ability to perform a maximal stretch without causing injury </a:t>
            </a:r>
          </a:p>
          <a:p>
            <a:endParaRPr lang="en-US" dirty="0"/>
          </a:p>
          <a:p>
            <a:endParaRPr lang="en-US" dirty="0"/>
          </a:p>
        </p:txBody>
      </p:sp>
    </p:spTree>
    <p:extLst>
      <p:ext uri="{BB962C8B-B14F-4D97-AF65-F5344CB8AC3E}">
        <p14:creationId xmlns:p14="http://schemas.microsoft.com/office/powerpoint/2010/main" val="35346916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 Body Composition (f)</a:t>
            </a:r>
            <a:endParaRPr lang="en-US" b="1" dirty="0"/>
          </a:p>
        </p:txBody>
      </p:sp>
      <p:sp>
        <p:nvSpPr>
          <p:cNvPr id="3" name="Content Placeholder 2"/>
          <p:cNvSpPr>
            <a:spLocks noGrp="1"/>
          </p:cNvSpPr>
          <p:nvPr>
            <p:ph idx="1"/>
          </p:nvPr>
        </p:nvSpPr>
        <p:spPr>
          <a:xfrm>
            <a:off x="457200" y="1600200"/>
            <a:ext cx="8229600" cy="4525963"/>
          </a:xfrm>
        </p:spPr>
        <p:txBody>
          <a:bodyPr>
            <a:normAutofit/>
          </a:bodyPr>
          <a:lstStyle/>
          <a:p>
            <a:r>
              <a:rPr lang="en-US" dirty="0" smtClean="0">
                <a:solidFill>
                  <a:srgbClr val="FF0000"/>
                </a:solidFill>
              </a:rPr>
              <a:t>Definition: is used to describe the percentages of fat, bone, water and muscle in human bodies</a:t>
            </a:r>
          </a:p>
          <a:p>
            <a:r>
              <a:rPr lang="en-US" u="sng" dirty="0" smtClean="0"/>
              <a:t>Used to measure:</a:t>
            </a:r>
            <a:endParaRPr lang="en-US" dirty="0" smtClean="0"/>
          </a:p>
          <a:p>
            <a:pPr lvl="2">
              <a:buNone/>
            </a:pPr>
            <a:r>
              <a:rPr lang="en-US" sz="3200" dirty="0" smtClean="0"/>
              <a:t>-height</a:t>
            </a:r>
          </a:p>
          <a:p>
            <a:pPr lvl="2">
              <a:buNone/>
            </a:pPr>
            <a:r>
              <a:rPr lang="en-US" sz="3200" dirty="0" smtClean="0"/>
              <a:t>-weight</a:t>
            </a:r>
          </a:p>
          <a:p>
            <a:pPr lvl="2">
              <a:buNone/>
            </a:pPr>
            <a:r>
              <a:rPr lang="en-US" sz="3200" dirty="0" smtClean="0"/>
              <a:t>-percent body fat</a:t>
            </a:r>
          </a:p>
        </p:txBody>
      </p:sp>
      <p:pic>
        <p:nvPicPr>
          <p:cNvPr id="4" name="Picture 3"/>
          <p:cNvPicPr>
            <a:picLocks noChangeAspect="1"/>
          </p:cNvPicPr>
          <p:nvPr/>
        </p:nvPicPr>
        <p:blipFill>
          <a:blip r:embed="rId2"/>
          <a:stretch>
            <a:fillRect/>
          </a:stretch>
        </p:blipFill>
        <p:spPr>
          <a:xfrm>
            <a:off x="5794893" y="3796312"/>
            <a:ext cx="2541547" cy="2552893"/>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2. Aerobic Capacity (a)</a:t>
            </a:r>
            <a:endParaRPr lang="en-US" b="1" dirty="0"/>
          </a:p>
        </p:txBody>
      </p:sp>
      <p:sp>
        <p:nvSpPr>
          <p:cNvPr id="3" name="Content Placeholder 2"/>
          <p:cNvSpPr>
            <a:spLocks noGrp="1"/>
          </p:cNvSpPr>
          <p:nvPr>
            <p:ph idx="1"/>
          </p:nvPr>
        </p:nvSpPr>
        <p:spPr>
          <a:xfrm>
            <a:off x="457199" y="1600200"/>
            <a:ext cx="8433155" cy="4525963"/>
          </a:xfrm>
        </p:spPr>
        <p:txBody>
          <a:bodyPr>
            <a:normAutofit/>
          </a:bodyPr>
          <a:lstStyle/>
          <a:p>
            <a:r>
              <a:rPr lang="en-US" dirty="0" smtClean="0">
                <a:solidFill>
                  <a:srgbClr val="FF0000"/>
                </a:solidFill>
              </a:rPr>
              <a:t>Definition: is the highest amount of oxygen consumed during maximal exercise in activities that use the large muscle groups in the legs or arms combined</a:t>
            </a:r>
          </a:p>
          <a:p>
            <a:pPr>
              <a:buNone/>
            </a:pPr>
            <a:endParaRPr lang="en-US" dirty="0" smtClean="0"/>
          </a:p>
          <a:p>
            <a:r>
              <a:rPr lang="en-US" u="sng" dirty="0"/>
              <a:t>Used to measure:</a:t>
            </a:r>
            <a:endParaRPr lang="en-US" dirty="0"/>
          </a:p>
          <a:p>
            <a:pPr>
              <a:buNone/>
            </a:pPr>
            <a:r>
              <a:rPr lang="en-US" dirty="0" smtClean="0"/>
              <a:t>   </a:t>
            </a:r>
            <a:r>
              <a:rPr lang="en-US" dirty="0" smtClean="0"/>
              <a:t>Mile Run</a:t>
            </a:r>
            <a:endParaRPr lang="en-US" dirty="0"/>
          </a:p>
        </p:txBody>
      </p:sp>
      <p:pic>
        <p:nvPicPr>
          <p:cNvPr id="4" name="Picture 3"/>
          <p:cNvPicPr>
            <a:picLocks noChangeAspect="1"/>
          </p:cNvPicPr>
          <p:nvPr/>
        </p:nvPicPr>
        <p:blipFill>
          <a:blip r:embed="rId2"/>
          <a:stretch>
            <a:fillRect/>
          </a:stretch>
        </p:blipFill>
        <p:spPr>
          <a:xfrm>
            <a:off x="4058467" y="3738521"/>
            <a:ext cx="4390124" cy="2796422"/>
          </a:xfrm>
          <a:prstGeom prst="rect">
            <a:avLst/>
          </a:prstGeom>
        </p:spPr>
      </p:pic>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670</TotalTime>
  <Words>660</Words>
  <Application>Microsoft Macintosh PowerPoint</Application>
  <PresentationFormat>On-screen Show (4:3)</PresentationFormat>
  <Paragraphs>113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Introduction to the “FitnessGram”  P.F.T. Assessments</vt:lpstr>
      <vt:lpstr>Things to Remember!</vt:lpstr>
      <vt:lpstr>History of the P.F.T.</vt:lpstr>
      <vt:lpstr>FitnessGram</vt:lpstr>
      <vt:lpstr>Vocabulary Words (CN)</vt:lpstr>
      <vt:lpstr>Vocabulary Words (CN)</vt:lpstr>
      <vt:lpstr>Vocabulary Words (CN)</vt:lpstr>
      <vt:lpstr>1. Body Composition (f)</vt:lpstr>
      <vt:lpstr>2. Aerobic Capacity (a)</vt:lpstr>
      <vt:lpstr>3. Abdominal Strength &amp; Endurance (c)</vt:lpstr>
      <vt:lpstr>4. Upper Body Strength &amp; Endurance (b)</vt:lpstr>
      <vt:lpstr>5. Trunk Extensor Strength (d)</vt:lpstr>
      <vt:lpstr>6. Flexibility (e)</vt:lpstr>
      <vt:lpstr>Pair/Share Pre-Quiz</vt:lpstr>
      <vt:lpstr>And the Answers are….</vt:lpstr>
      <vt:lpstr>Overview of FitnessGram</vt:lpstr>
    </vt:vector>
  </TitlesOfParts>
  <Company>Alliance College-Ready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P.F.T.</dc:title>
  <dc:creator>Technology Teacher</dc:creator>
  <cp:lastModifiedBy>Blas Arreola</cp:lastModifiedBy>
  <cp:revision>40</cp:revision>
  <dcterms:created xsi:type="dcterms:W3CDTF">2014-08-12T19:24:44Z</dcterms:created>
  <dcterms:modified xsi:type="dcterms:W3CDTF">2018-08-15T15:20:51Z</dcterms:modified>
</cp:coreProperties>
</file>